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atchy Mager" charset="1" panose="02000506000000020004"/>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Bold Italics" charset="1" panose="020B0803030501040103"/>
      <p:regular r:id="rId27"/>
    </p:embeddedFont>
    <p:embeddedFont>
      <p:font typeface="Canva Sans Italics" charset="1" panose="020B0503030501040103"/>
      <p:regular r:id="rId28"/>
    </p:embeddedFont>
    <p:embeddedFont>
      <p:font typeface="Archivo Narrow" charset="1" panose="020B0506020202020B04"/>
      <p:regular r:id="rId29"/>
    </p:embeddedFont>
    <p:embeddedFont>
      <p:font typeface="Archivo Narrow Bold" charset="1" panose="020B0806020202020B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figma.com/proto/ISYLn5bW117aXdjMQsGMDj/damson-11111?node-id=2146-392&amp;p=f&amp;t=bxWAYZaf20Lci0qj-0&amp;scaling=min-zoom&amp;content-scaling=fixed&amp;page-id=0%3A1&amp;starting-point-node-id=1%3A2&amp;hide-ui=1" TargetMode="External" Type="http://schemas.openxmlformats.org/officeDocument/2006/relationships/hyperlink"/><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2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43.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3.pn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14.png" Type="http://schemas.openxmlformats.org/officeDocument/2006/relationships/image"/><Relationship Id="rId6" Target="../media/image13.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FBDAA"/>
        </a:solidFill>
      </p:bgPr>
    </p:bg>
    <p:spTree>
      <p:nvGrpSpPr>
        <p:cNvPr id="1" name=""/>
        <p:cNvGrpSpPr/>
        <p:nvPr/>
      </p:nvGrpSpPr>
      <p:grpSpPr>
        <a:xfrm>
          <a:off x="0" y="0"/>
          <a:ext cx="0" cy="0"/>
          <a:chOff x="0" y="0"/>
          <a:chExt cx="0" cy="0"/>
        </a:xfrm>
      </p:grpSpPr>
      <p:grpSp>
        <p:nvGrpSpPr>
          <p:cNvPr name="Group 2" id="2"/>
          <p:cNvGrpSpPr/>
          <p:nvPr/>
        </p:nvGrpSpPr>
        <p:grpSpPr>
          <a:xfrm rot="0">
            <a:off x="0" y="169590"/>
            <a:ext cx="13152709" cy="10287000"/>
            <a:chOff x="0" y="0"/>
            <a:chExt cx="3464088" cy="2709333"/>
          </a:xfrm>
        </p:grpSpPr>
        <p:sp>
          <p:nvSpPr>
            <p:cNvPr name="Freeform 3" id="3">
              <a:hlinkClick r:id="rId2" tooltip="https://www.figma.com/proto/ISYLn5bW117aXdjMQsGMDj/damson-11111?node-id=2146-392&amp;p=f&amp;t=bxWAYZaf20Lci0qj-0&amp;scaling=min-zoom&amp;content-scaling=fixed&amp;page-id=0%3A1&amp;starting-point-node-id=1%3A2&amp;hide-ui=1"/>
            </p:cNvPr>
            <p:cNvSpPr/>
            <p:nvPr/>
          </p:nvSpPr>
          <p:spPr>
            <a:xfrm flipH="false" flipV="false" rot="0">
              <a:off x="0" y="0"/>
              <a:ext cx="3464088" cy="2709333"/>
            </a:xfrm>
            <a:custGeom>
              <a:avLst/>
              <a:gdLst/>
              <a:ahLst/>
              <a:cxnLst/>
              <a:rect r="r" b="b" t="t" l="l"/>
              <a:pathLst>
                <a:path h="2709333" w="3464088">
                  <a:moveTo>
                    <a:pt x="0" y="0"/>
                  </a:moveTo>
                  <a:lnTo>
                    <a:pt x="3464088" y="0"/>
                  </a:lnTo>
                  <a:lnTo>
                    <a:pt x="3464088" y="2709333"/>
                  </a:lnTo>
                  <a:lnTo>
                    <a:pt x="0" y="2709333"/>
                  </a:lnTo>
                  <a:close/>
                </a:path>
              </a:pathLst>
            </a:custGeom>
            <a:solidFill>
              <a:srgbClr val="E7DDD3"/>
            </a:solidFill>
          </p:spPr>
        </p:sp>
        <p:sp>
          <p:nvSpPr>
            <p:cNvPr name="TextBox 4" id="4"/>
            <p:cNvSpPr txBox="true"/>
            <p:nvPr/>
          </p:nvSpPr>
          <p:spPr>
            <a:xfrm>
              <a:off x="0" y="-47625"/>
              <a:ext cx="3464088" cy="27569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09913" y="1580898"/>
            <a:ext cx="9357023" cy="5681642"/>
            <a:chOff x="0" y="0"/>
            <a:chExt cx="12476031" cy="7575523"/>
          </a:xfrm>
        </p:grpSpPr>
        <p:pic>
          <p:nvPicPr>
            <p:cNvPr name="Picture 6" id="6"/>
            <p:cNvPicPr>
              <a:picLocks noChangeAspect="true"/>
            </p:cNvPicPr>
            <p:nvPr/>
          </p:nvPicPr>
          <p:blipFill>
            <a:blip r:embed="rId3"/>
            <a:srcRect l="2948" t="17362" r="31586" b="9700"/>
            <a:stretch>
              <a:fillRect/>
            </a:stretch>
          </p:blipFill>
          <p:spPr>
            <a:xfrm flipH="false" flipV="false">
              <a:off x="0" y="0"/>
              <a:ext cx="12476031" cy="7575523"/>
            </a:xfrm>
            <a:prstGeom prst="rect">
              <a:avLst/>
            </a:prstGeom>
          </p:spPr>
        </p:pic>
      </p:grpSp>
      <p:sp>
        <p:nvSpPr>
          <p:cNvPr name="Freeform 7" id="7"/>
          <p:cNvSpPr/>
          <p:nvPr/>
        </p:nvSpPr>
        <p:spPr>
          <a:xfrm flipH="false" flipV="false" rot="0">
            <a:off x="15633877" y="7262540"/>
            <a:ext cx="2654123" cy="3024460"/>
          </a:xfrm>
          <a:custGeom>
            <a:avLst/>
            <a:gdLst/>
            <a:ahLst/>
            <a:cxnLst/>
            <a:rect r="r" b="b" t="t" l="l"/>
            <a:pathLst>
              <a:path h="3024460" w="2654123">
                <a:moveTo>
                  <a:pt x="0" y="0"/>
                </a:moveTo>
                <a:lnTo>
                  <a:pt x="2654123" y="0"/>
                </a:lnTo>
                <a:lnTo>
                  <a:pt x="2654123" y="3024460"/>
                </a:lnTo>
                <a:lnTo>
                  <a:pt x="0" y="3024460"/>
                </a:lnTo>
                <a:lnTo>
                  <a:pt x="0" y="0"/>
                </a:lnTo>
                <a:close/>
              </a:path>
            </a:pathLst>
          </a:custGeom>
          <a:blipFill>
            <a:blip r:embed="rId4">
              <a:extLst>
                <a:ext uri="{96DAC541-7B7A-43D3-8B79-37D633B846F1}">
                  <asvg:svgBlip xmlns:asvg="http://schemas.microsoft.com/office/drawing/2016/SVG/main" r:embed="rId5"/>
                </a:ext>
              </a:extLst>
            </a:blip>
            <a:stretch>
              <a:fillRect l="0" t="0" r="0" b="-13033"/>
            </a:stretch>
          </a:blipFill>
        </p:spPr>
      </p:sp>
      <p:sp>
        <p:nvSpPr>
          <p:cNvPr name="TextBox 8" id="8"/>
          <p:cNvSpPr txBox="true"/>
          <p:nvPr/>
        </p:nvSpPr>
        <p:spPr>
          <a:xfrm rot="0">
            <a:off x="1028700" y="1752348"/>
            <a:ext cx="6853381" cy="4035638"/>
          </a:xfrm>
          <a:prstGeom prst="rect">
            <a:avLst/>
          </a:prstGeom>
        </p:spPr>
        <p:txBody>
          <a:bodyPr anchor="t" rtlCol="false" tIns="0" lIns="0" bIns="0" rIns="0">
            <a:spAutoFit/>
          </a:bodyPr>
          <a:lstStyle/>
          <a:p>
            <a:pPr algn="l">
              <a:lnSpc>
                <a:spcPts val="10383"/>
              </a:lnSpc>
            </a:pPr>
            <a:r>
              <a:rPr lang="en-US" sz="10383">
                <a:solidFill>
                  <a:srgbClr val="845A3E"/>
                </a:solidFill>
                <a:latin typeface="Catchy Mager"/>
                <a:ea typeface="Catchy Mager"/>
                <a:cs typeface="Catchy Mager"/>
                <a:sym typeface="Catchy Mager"/>
              </a:rPr>
              <a:t>Damson Furniture Redesign </a:t>
            </a:r>
          </a:p>
        </p:txBody>
      </p:sp>
      <p:sp>
        <p:nvSpPr>
          <p:cNvPr name="TextBox 9" id="9"/>
          <p:cNvSpPr txBox="true"/>
          <p:nvPr/>
        </p:nvSpPr>
        <p:spPr>
          <a:xfrm rot="0">
            <a:off x="280645" y="7085917"/>
            <a:ext cx="8429268" cy="2310765"/>
          </a:xfrm>
          <a:prstGeom prst="rect">
            <a:avLst/>
          </a:prstGeom>
        </p:spPr>
        <p:txBody>
          <a:bodyPr anchor="t" rtlCol="false" tIns="0" lIns="0" bIns="0" rIns="0">
            <a:spAutoFit/>
          </a:bodyPr>
          <a:lstStyle/>
          <a:p>
            <a:pPr algn="ctr">
              <a:lnSpc>
                <a:spcPts val="3600"/>
              </a:lnSpc>
            </a:pPr>
            <a:r>
              <a:rPr lang="en-US" sz="3600">
                <a:solidFill>
                  <a:srgbClr val="845A3E"/>
                </a:solidFill>
                <a:latin typeface="Canva Sans"/>
                <a:ea typeface="Canva Sans"/>
                <a:cs typeface="Canva Sans"/>
                <a:sym typeface="Canva Sans"/>
              </a:rPr>
              <a:t>By/</a:t>
            </a:r>
          </a:p>
          <a:p>
            <a:pPr algn="ctr">
              <a:lnSpc>
                <a:spcPts val="3600"/>
              </a:lnSpc>
              <a:spcBef>
                <a:spcPct val="0"/>
              </a:spcBef>
            </a:pPr>
            <a:r>
              <a:rPr lang="en-US" sz="3600">
                <a:solidFill>
                  <a:srgbClr val="845A3E"/>
                </a:solidFill>
                <a:latin typeface="Canva Sans"/>
                <a:ea typeface="Canva Sans"/>
                <a:cs typeface="Canva Sans"/>
                <a:sym typeface="Canva Sans"/>
              </a:rPr>
              <a:t>Wessam M</a:t>
            </a:r>
            <a:r>
              <a:rPr lang="en-US" sz="3600">
                <a:solidFill>
                  <a:srgbClr val="845A3E"/>
                </a:solidFill>
                <a:latin typeface="Canva Sans"/>
                <a:ea typeface="Canva Sans"/>
                <a:cs typeface="Canva Sans"/>
                <a:sym typeface="Canva Sans"/>
              </a:rPr>
              <a:t>ohammed Elsayed Alhanafy</a:t>
            </a:r>
          </a:p>
          <a:p>
            <a:pPr algn="ctr">
              <a:lnSpc>
                <a:spcPts val="3600"/>
              </a:lnSpc>
              <a:spcBef>
                <a:spcPct val="0"/>
              </a:spcBef>
            </a:pPr>
            <a:r>
              <a:rPr lang="en-US" sz="3600">
                <a:solidFill>
                  <a:srgbClr val="845A3E"/>
                </a:solidFill>
                <a:latin typeface="Canva Sans"/>
                <a:ea typeface="Canva Sans"/>
                <a:cs typeface="Canva Sans"/>
                <a:sym typeface="Canva Sans"/>
              </a:rPr>
              <a:t>Heba Ahmed Ibrahim Agamy</a:t>
            </a:r>
          </a:p>
          <a:p>
            <a:pPr algn="ctr">
              <a:lnSpc>
                <a:spcPts val="3600"/>
              </a:lnSpc>
              <a:spcBef>
                <a:spcPct val="0"/>
              </a:spcBef>
            </a:pPr>
            <a:r>
              <a:rPr lang="en-US" sz="3600">
                <a:solidFill>
                  <a:srgbClr val="845A3E"/>
                </a:solidFill>
                <a:latin typeface="Canva Sans"/>
                <a:ea typeface="Canva Sans"/>
                <a:cs typeface="Canva Sans"/>
                <a:sym typeface="Canva Sans"/>
              </a:rPr>
              <a:t>Menna Ahmed Ibrahim Agamy</a:t>
            </a:r>
          </a:p>
          <a:p>
            <a:pPr algn="ctr">
              <a:lnSpc>
                <a:spcPts val="360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sp>
        <p:nvSpPr>
          <p:cNvPr name="Freeform 2" id="2"/>
          <p:cNvSpPr/>
          <p:nvPr/>
        </p:nvSpPr>
        <p:spPr>
          <a:xfrm flipH="false" flipV="false" rot="0">
            <a:off x="15369453" y="546018"/>
            <a:ext cx="2536501" cy="7851844"/>
          </a:xfrm>
          <a:custGeom>
            <a:avLst/>
            <a:gdLst/>
            <a:ahLst/>
            <a:cxnLst/>
            <a:rect r="r" b="b" t="t" l="l"/>
            <a:pathLst>
              <a:path h="7851844" w="2536501">
                <a:moveTo>
                  <a:pt x="0" y="0"/>
                </a:moveTo>
                <a:lnTo>
                  <a:pt x="2536501" y="0"/>
                </a:lnTo>
                <a:lnTo>
                  <a:pt x="2536501" y="7851845"/>
                </a:lnTo>
                <a:lnTo>
                  <a:pt x="0" y="7851845"/>
                </a:lnTo>
                <a:lnTo>
                  <a:pt x="0" y="0"/>
                </a:lnTo>
                <a:close/>
              </a:path>
            </a:pathLst>
          </a:custGeom>
          <a:blipFill>
            <a:blip r:embed="rId2"/>
            <a:stretch>
              <a:fillRect l="0" t="0" r="0" b="0"/>
            </a:stretch>
          </a:blipFill>
        </p:spPr>
      </p:sp>
      <p:grpSp>
        <p:nvGrpSpPr>
          <p:cNvPr name="Group 3" id="3"/>
          <p:cNvGrpSpPr/>
          <p:nvPr/>
        </p:nvGrpSpPr>
        <p:grpSpPr>
          <a:xfrm rot="0">
            <a:off x="532392" y="2879528"/>
            <a:ext cx="7200122" cy="1783244"/>
            <a:chOff x="0" y="0"/>
            <a:chExt cx="1896328" cy="469661"/>
          </a:xfrm>
        </p:grpSpPr>
        <p:sp>
          <p:nvSpPr>
            <p:cNvPr name="Freeform 4" id="4"/>
            <p:cNvSpPr/>
            <p:nvPr/>
          </p:nvSpPr>
          <p:spPr>
            <a:xfrm flipH="false" flipV="false" rot="0">
              <a:off x="0" y="0"/>
              <a:ext cx="1896328" cy="469661"/>
            </a:xfrm>
            <a:custGeom>
              <a:avLst/>
              <a:gdLst/>
              <a:ahLst/>
              <a:cxnLst/>
              <a:rect r="r" b="b" t="t" l="l"/>
              <a:pathLst>
                <a:path h="469661" w="1896328">
                  <a:moveTo>
                    <a:pt x="0" y="0"/>
                  </a:moveTo>
                  <a:lnTo>
                    <a:pt x="1896328" y="0"/>
                  </a:lnTo>
                  <a:lnTo>
                    <a:pt x="1896328" y="469661"/>
                  </a:lnTo>
                  <a:lnTo>
                    <a:pt x="0" y="469661"/>
                  </a:lnTo>
                  <a:close/>
                </a:path>
              </a:pathLst>
            </a:custGeom>
            <a:solidFill>
              <a:srgbClr val="CFBDAA"/>
            </a:solidFill>
          </p:spPr>
        </p:sp>
        <p:sp>
          <p:nvSpPr>
            <p:cNvPr name="TextBox 5" id="5"/>
            <p:cNvSpPr txBox="true"/>
            <p:nvPr/>
          </p:nvSpPr>
          <p:spPr>
            <a:xfrm>
              <a:off x="0" y="-47625"/>
              <a:ext cx="1896328" cy="5172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865731" y="5251187"/>
            <a:ext cx="3217001" cy="1198883"/>
          </a:xfrm>
          <a:custGeom>
            <a:avLst/>
            <a:gdLst/>
            <a:ahLst/>
            <a:cxnLst/>
            <a:rect r="r" b="b" t="t" l="l"/>
            <a:pathLst>
              <a:path h="1198883" w="3217001">
                <a:moveTo>
                  <a:pt x="0" y="0"/>
                </a:moveTo>
                <a:lnTo>
                  <a:pt x="3217002" y="0"/>
                </a:lnTo>
                <a:lnTo>
                  <a:pt x="3217002" y="1198882"/>
                </a:lnTo>
                <a:lnTo>
                  <a:pt x="0" y="1198882"/>
                </a:lnTo>
                <a:lnTo>
                  <a:pt x="0" y="0"/>
                </a:lnTo>
                <a:close/>
              </a:path>
            </a:pathLst>
          </a:custGeom>
          <a:blipFill>
            <a:blip r:embed="rId3"/>
            <a:stretch>
              <a:fillRect l="0" t="0" r="0" b="0"/>
            </a:stretch>
          </a:blipFill>
        </p:spPr>
      </p:sp>
      <p:sp>
        <p:nvSpPr>
          <p:cNvPr name="Freeform 7" id="7"/>
          <p:cNvSpPr/>
          <p:nvPr/>
        </p:nvSpPr>
        <p:spPr>
          <a:xfrm flipH="false" flipV="false" rot="0">
            <a:off x="11865731" y="3743231"/>
            <a:ext cx="3190602" cy="1106505"/>
          </a:xfrm>
          <a:custGeom>
            <a:avLst/>
            <a:gdLst/>
            <a:ahLst/>
            <a:cxnLst/>
            <a:rect r="r" b="b" t="t" l="l"/>
            <a:pathLst>
              <a:path h="1106505" w="3190602">
                <a:moveTo>
                  <a:pt x="0" y="0"/>
                </a:moveTo>
                <a:lnTo>
                  <a:pt x="3190603" y="0"/>
                </a:lnTo>
                <a:lnTo>
                  <a:pt x="3190603" y="1106506"/>
                </a:lnTo>
                <a:lnTo>
                  <a:pt x="0" y="1106506"/>
                </a:lnTo>
                <a:lnTo>
                  <a:pt x="0" y="0"/>
                </a:lnTo>
                <a:close/>
              </a:path>
            </a:pathLst>
          </a:custGeom>
          <a:blipFill>
            <a:blip r:embed="rId4"/>
            <a:stretch>
              <a:fillRect l="0" t="0" r="0" b="0"/>
            </a:stretch>
          </a:blipFill>
        </p:spPr>
      </p:sp>
      <p:sp>
        <p:nvSpPr>
          <p:cNvPr name="Freeform 8" id="8"/>
          <p:cNvSpPr/>
          <p:nvPr/>
        </p:nvSpPr>
        <p:spPr>
          <a:xfrm flipH="false" flipV="false" rot="0">
            <a:off x="11865731" y="2307377"/>
            <a:ext cx="3190602" cy="1142091"/>
          </a:xfrm>
          <a:custGeom>
            <a:avLst/>
            <a:gdLst/>
            <a:ahLst/>
            <a:cxnLst/>
            <a:rect r="r" b="b" t="t" l="l"/>
            <a:pathLst>
              <a:path h="1142091" w="3190602">
                <a:moveTo>
                  <a:pt x="0" y="0"/>
                </a:moveTo>
                <a:lnTo>
                  <a:pt x="3190603" y="0"/>
                </a:lnTo>
                <a:lnTo>
                  <a:pt x="3190603" y="1142091"/>
                </a:lnTo>
                <a:lnTo>
                  <a:pt x="0" y="1142091"/>
                </a:lnTo>
                <a:lnTo>
                  <a:pt x="0" y="0"/>
                </a:lnTo>
                <a:close/>
              </a:path>
            </a:pathLst>
          </a:custGeom>
          <a:blipFill>
            <a:blip r:embed="rId5"/>
            <a:stretch>
              <a:fillRect l="0" t="0" r="0" b="0"/>
            </a:stretch>
          </a:blipFill>
        </p:spPr>
      </p:sp>
      <p:sp>
        <p:nvSpPr>
          <p:cNvPr name="Freeform 9" id="9"/>
          <p:cNvSpPr/>
          <p:nvPr/>
        </p:nvSpPr>
        <p:spPr>
          <a:xfrm flipH="false" flipV="false" rot="0">
            <a:off x="9774660" y="2307377"/>
            <a:ext cx="1615197" cy="1463772"/>
          </a:xfrm>
          <a:custGeom>
            <a:avLst/>
            <a:gdLst/>
            <a:ahLst/>
            <a:cxnLst/>
            <a:rect r="r" b="b" t="t" l="l"/>
            <a:pathLst>
              <a:path h="1463772" w="1615197">
                <a:moveTo>
                  <a:pt x="0" y="0"/>
                </a:moveTo>
                <a:lnTo>
                  <a:pt x="1615197" y="0"/>
                </a:lnTo>
                <a:lnTo>
                  <a:pt x="1615197" y="1463773"/>
                </a:lnTo>
                <a:lnTo>
                  <a:pt x="0" y="1463773"/>
                </a:lnTo>
                <a:lnTo>
                  <a:pt x="0" y="0"/>
                </a:lnTo>
                <a:close/>
              </a:path>
            </a:pathLst>
          </a:custGeom>
          <a:blipFill>
            <a:blip r:embed="rId6"/>
            <a:stretch>
              <a:fillRect l="0" t="0" r="0" b="0"/>
            </a:stretch>
          </a:blipFill>
        </p:spPr>
      </p:sp>
      <p:sp>
        <p:nvSpPr>
          <p:cNvPr name="Freeform 10" id="10"/>
          <p:cNvSpPr/>
          <p:nvPr/>
        </p:nvSpPr>
        <p:spPr>
          <a:xfrm flipH="false" flipV="false" rot="0">
            <a:off x="5145061" y="1163621"/>
            <a:ext cx="9911273" cy="931261"/>
          </a:xfrm>
          <a:custGeom>
            <a:avLst/>
            <a:gdLst/>
            <a:ahLst/>
            <a:cxnLst/>
            <a:rect r="r" b="b" t="t" l="l"/>
            <a:pathLst>
              <a:path h="931261" w="9911273">
                <a:moveTo>
                  <a:pt x="0" y="0"/>
                </a:moveTo>
                <a:lnTo>
                  <a:pt x="9911273" y="0"/>
                </a:lnTo>
                <a:lnTo>
                  <a:pt x="9911273" y="931261"/>
                </a:lnTo>
                <a:lnTo>
                  <a:pt x="0" y="931261"/>
                </a:lnTo>
                <a:lnTo>
                  <a:pt x="0" y="0"/>
                </a:lnTo>
                <a:close/>
              </a:path>
            </a:pathLst>
          </a:custGeom>
          <a:blipFill>
            <a:blip r:embed="rId7"/>
            <a:stretch>
              <a:fillRect l="0" t="0" r="0" b="0"/>
            </a:stretch>
          </a:blipFill>
        </p:spPr>
      </p:sp>
      <p:sp>
        <p:nvSpPr>
          <p:cNvPr name="Freeform 11" id="11"/>
          <p:cNvSpPr/>
          <p:nvPr/>
        </p:nvSpPr>
        <p:spPr>
          <a:xfrm flipH="false" flipV="false" rot="0">
            <a:off x="8208764" y="3980700"/>
            <a:ext cx="3181093" cy="4089057"/>
          </a:xfrm>
          <a:custGeom>
            <a:avLst/>
            <a:gdLst/>
            <a:ahLst/>
            <a:cxnLst/>
            <a:rect r="r" b="b" t="t" l="l"/>
            <a:pathLst>
              <a:path h="4089057" w="3181093">
                <a:moveTo>
                  <a:pt x="0" y="0"/>
                </a:moveTo>
                <a:lnTo>
                  <a:pt x="3181093" y="0"/>
                </a:lnTo>
                <a:lnTo>
                  <a:pt x="3181093" y="4089057"/>
                </a:lnTo>
                <a:lnTo>
                  <a:pt x="0" y="4089057"/>
                </a:lnTo>
                <a:lnTo>
                  <a:pt x="0" y="0"/>
                </a:lnTo>
                <a:close/>
              </a:path>
            </a:pathLst>
          </a:custGeom>
          <a:blipFill>
            <a:blip r:embed="rId8"/>
            <a:stretch>
              <a:fillRect l="0" t="0" r="0" b="0"/>
            </a:stretch>
          </a:blipFill>
        </p:spPr>
      </p:sp>
      <p:sp>
        <p:nvSpPr>
          <p:cNvPr name="TextBox 12" id="12"/>
          <p:cNvSpPr txBox="true"/>
          <p:nvPr/>
        </p:nvSpPr>
        <p:spPr>
          <a:xfrm rot="0">
            <a:off x="532392" y="380357"/>
            <a:ext cx="7465419" cy="1382412"/>
          </a:xfrm>
          <a:prstGeom prst="rect">
            <a:avLst/>
          </a:prstGeom>
        </p:spPr>
        <p:txBody>
          <a:bodyPr anchor="t" rtlCol="false" tIns="0" lIns="0" bIns="0" rIns="0">
            <a:spAutoFit/>
          </a:bodyPr>
          <a:lstStyle/>
          <a:p>
            <a:pPr algn="l">
              <a:lnSpc>
                <a:spcPts val="5300"/>
              </a:lnSpc>
            </a:pPr>
            <a:r>
              <a:rPr lang="en-US" sz="5300">
                <a:solidFill>
                  <a:srgbClr val="492D1A"/>
                </a:solidFill>
                <a:latin typeface="Catchy Mager"/>
                <a:ea typeface="Catchy Mager"/>
                <a:cs typeface="Catchy Mager"/>
                <a:sym typeface="Catchy Mager"/>
              </a:rPr>
              <a:t>Redesign &amp; Problems Solutions</a:t>
            </a:r>
          </a:p>
        </p:txBody>
      </p:sp>
      <p:sp>
        <p:nvSpPr>
          <p:cNvPr name="TextBox 13" id="13"/>
          <p:cNvSpPr txBox="true"/>
          <p:nvPr/>
        </p:nvSpPr>
        <p:spPr>
          <a:xfrm rot="0">
            <a:off x="532392" y="1819918"/>
            <a:ext cx="7465419" cy="607077"/>
          </a:xfrm>
          <a:prstGeom prst="rect">
            <a:avLst/>
          </a:prstGeom>
        </p:spPr>
        <p:txBody>
          <a:bodyPr anchor="t" rtlCol="false" tIns="0" lIns="0" bIns="0" rIns="0">
            <a:spAutoFit/>
          </a:bodyPr>
          <a:lstStyle/>
          <a:p>
            <a:pPr algn="l">
              <a:lnSpc>
                <a:spcPts val="4400"/>
              </a:lnSpc>
            </a:pPr>
            <a:r>
              <a:rPr lang="en-US" sz="4400">
                <a:solidFill>
                  <a:srgbClr val="845A3E"/>
                </a:solidFill>
                <a:latin typeface="Catchy Mager"/>
                <a:ea typeface="Catchy Mager"/>
                <a:cs typeface="Catchy Mager"/>
                <a:sym typeface="Catchy Mager"/>
              </a:rPr>
              <a:t>UX Solutions</a:t>
            </a:r>
          </a:p>
        </p:txBody>
      </p:sp>
      <p:sp>
        <p:nvSpPr>
          <p:cNvPr name="TextBox 14" id="14"/>
          <p:cNvSpPr txBox="true"/>
          <p:nvPr/>
        </p:nvSpPr>
        <p:spPr>
          <a:xfrm rot="0">
            <a:off x="767721" y="3132063"/>
            <a:ext cx="6615327" cy="1273175"/>
          </a:xfrm>
          <a:prstGeom prst="rect">
            <a:avLst/>
          </a:prstGeom>
        </p:spPr>
        <p:txBody>
          <a:bodyPr anchor="t" rtlCol="false" tIns="0" lIns="0" bIns="0" rIns="0">
            <a:spAutoFit/>
          </a:bodyPr>
          <a:lstStyle/>
          <a:p>
            <a:pPr algn="l">
              <a:lnSpc>
                <a:spcPts val="2499"/>
              </a:lnSpc>
            </a:pPr>
            <a:r>
              <a:rPr lang="en-US" sz="2499">
                <a:solidFill>
                  <a:srgbClr val="76553B"/>
                </a:solidFill>
                <a:latin typeface="Canva Sans"/>
                <a:ea typeface="Canva Sans"/>
                <a:cs typeface="Canva Sans"/>
                <a:sym typeface="Canva Sans"/>
              </a:rPr>
              <a:t>We made the sidebar focus on product categories and filters, and social media was added to the new website footer for easy accessibility.</a:t>
            </a:r>
          </a:p>
        </p:txBody>
      </p:sp>
      <p:grpSp>
        <p:nvGrpSpPr>
          <p:cNvPr name="Group 15" id="15"/>
          <p:cNvGrpSpPr/>
          <p:nvPr/>
        </p:nvGrpSpPr>
        <p:grpSpPr>
          <a:xfrm rot="0">
            <a:off x="532392" y="5427597"/>
            <a:ext cx="7200122" cy="2443272"/>
            <a:chOff x="0" y="0"/>
            <a:chExt cx="1896328" cy="643495"/>
          </a:xfrm>
        </p:grpSpPr>
        <p:sp>
          <p:nvSpPr>
            <p:cNvPr name="Freeform 16" id="16"/>
            <p:cNvSpPr/>
            <p:nvPr/>
          </p:nvSpPr>
          <p:spPr>
            <a:xfrm flipH="false" flipV="false" rot="0">
              <a:off x="0" y="0"/>
              <a:ext cx="1896328" cy="643495"/>
            </a:xfrm>
            <a:custGeom>
              <a:avLst/>
              <a:gdLst/>
              <a:ahLst/>
              <a:cxnLst/>
              <a:rect r="r" b="b" t="t" l="l"/>
              <a:pathLst>
                <a:path h="643495" w="1896328">
                  <a:moveTo>
                    <a:pt x="0" y="0"/>
                  </a:moveTo>
                  <a:lnTo>
                    <a:pt x="1896328" y="0"/>
                  </a:lnTo>
                  <a:lnTo>
                    <a:pt x="1896328" y="643495"/>
                  </a:lnTo>
                  <a:lnTo>
                    <a:pt x="0" y="643495"/>
                  </a:lnTo>
                  <a:close/>
                </a:path>
              </a:pathLst>
            </a:custGeom>
            <a:solidFill>
              <a:srgbClr val="CFBDAA"/>
            </a:solidFill>
          </p:spPr>
        </p:sp>
        <p:sp>
          <p:nvSpPr>
            <p:cNvPr name="TextBox 17" id="17"/>
            <p:cNvSpPr txBox="true"/>
            <p:nvPr/>
          </p:nvSpPr>
          <p:spPr>
            <a:xfrm>
              <a:off x="0" y="-47625"/>
              <a:ext cx="1896328" cy="69112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767721" y="5680132"/>
            <a:ext cx="6615327" cy="1901825"/>
          </a:xfrm>
          <a:prstGeom prst="rect">
            <a:avLst/>
          </a:prstGeom>
        </p:spPr>
        <p:txBody>
          <a:bodyPr anchor="t" rtlCol="false" tIns="0" lIns="0" bIns="0" rIns="0">
            <a:spAutoFit/>
          </a:bodyPr>
          <a:lstStyle/>
          <a:p>
            <a:pPr algn="l">
              <a:lnSpc>
                <a:spcPts val="2499"/>
              </a:lnSpc>
            </a:pPr>
            <a:r>
              <a:rPr lang="en-US" sz="2499">
                <a:solidFill>
                  <a:srgbClr val="76553B"/>
                </a:solidFill>
                <a:latin typeface="Canva Sans"/>
                <a:ea typeface="Canva Sans"/>
                <a:cs typeface="Canva Sans"/>
                <a:sym typeface="Canva Sans"/>
              </a:rPr>
              <a:t>We converted the previously non-clickable buttons into functional clickable ones that redirect to the desired pages. This includes the navigation bar and buttons for Cart, Sign In, Contact Us, Explore More, and Check Out.</a:t>
            </a:r>
          </a:p>
        </p:txBody>
      </p:sp>
      <p:sp>
        <p:nvSpPr>
          <p:cNvPr name="TextBox 19" id="19"/>
          <p:cNvSpPr txBox="true"/>
          <p:nvPr/>
        </p:nvSpPr>
        <p:spPr>
          <a:xfrm rot="0">
            <a:off x="16731460" y="9640990"/>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08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sp>
        <p:nvSpPr>
          <p:cNvPr name="TextBox 2" id="2"/>
          <p:cNvSpPr txBox="true"/>
          <p:nvPr/>
        </p:nvSpPr>
        <p:spPr>
          <a:xfrm rot="0">
            <a:off x="532392" y="380357"/>
            <a:ext cx="7465419" cy="1382412"/>
          </a:xfrm>
          <a:prstGeom prst="rect">
            <a:avLst/>
          </a:prstGeom>
        </p:spPr>
        <p:txBody>
          <a:bodyPr anchor="t" rtlCol="false" tIns="0" lIns="0" bIns="0" rIns="0">
            <a:spAutoFit/>
          </a:bodyPr>
          <a:lstStyle/>
          <a:p>
            <a:pPr algn="l">
              <a:lnSpc>
                <a:spcPts val="5300"/>
              </a:lnSpc>
            </a:pPr>
            <a:r>
              <a:rPr lang="en-US" sz="5300">
                <a:solidFill>
                  <a:srgbClr val="492D1A"/>
                </a:solidFill>
                <a:latin typeface="Catchy Mager"/>
                <a:ea typeface="Catchy Mager"/>
                <a:cs typeface="Catchy Mager"/>
                <a:sym typeface="Catchy Mager"/>
              </a:rPr>
              <a:t>Redesign &amp; Problems Solutions</a:t>
            </a:r>
          </a:p>
        </p:txBody>
      </p:sp>
      <p:sp>
        <p:nvSpPr>
          <p:cNvPr name="TextBox 3" id="3"/>
          <p:cNvSpPr txBox="true"/>
          <p:nvPr/>
        </p:nvSpPr>
        <p:spPr>
          <a:xfrm rot="0">
            <a:off x="532392" y="1819918"/>
            <a:ext cx="7465419" cy="607077"/>
          </a:xfrm>
          <a:prstGeom prst="rect">
            <a:avLst/>
          </a:prstGeom>
        </p:spPr>
        <p:txBody>
          <a:bodyPr anchor="t" rtlCol="false" tIns="0" lIns="0" bIns="0" rIns="0">
            <a:spAutoFit/>
          </a:bodyPr>
          <a:lstStyle/>
          <a:p>
            <a:pPr algn="l">
              <a:lnSpc>
                <a:spcPts val="4400"/>
              </a:lnSpc>
            </a:pPr>
            <a:r>
              <a:rPr lang="en-US" sz="4400">
                <a:solidFill>
                  <a:srgbClr val="845A3E"/>
                </a:solidFill>
                <a:latin typeface="Catchy Mager"/>
                <a:ea typeface="Catchy Mager"/>
                <a:cs typeface="Catchy Mager"/>
                <a:sym typeface="Catchy Mager"/>
              </a:rPr>
              <a:t>UX Solutions</a:t>
            </a:r>
          </a:p>
        </p:txBody>
      </p:sp>
      <p:grpSp>
        <p:nvGrpSpPr>
          <p:cNvPr name="Group 4" id="4"/>
          <p:cNvGrpSpPr/>
          <p:nvPr/>
        </p:nvGrpSpPr>
        <p:grpSpPr>
          <a:xfrm rot="0">
            <a:off x="532392" y="2661585"/>
            <a:ext cx="8087682" cy="2289370"/>
            <a:chOff x="0" y="0"/>
            <a:chExt cx="2130089" cy="602962"/>
          </a:xfrm>
        </p:grpSpPr>
        <p:sp>
          <p:nvSpPr>
            <p:cNvPr name="Freeform 5" id="5"/>
            <p:cNvSpPr/>
            <p:nvPr/>
          </p:nvSpPr>
          <p:spPr>
            <a:xfrm flipH="false" flipV="false" rot="0">
              <a:off x="0" y="0"/>
              <a:ext cx="2130089" cy="602962"/>
            </a:xfrm>
            <a:custGeom>
              <a:avLst/>
              <a:gdLst/>
              <a:ahLst/>
              <a:cxnLst/>
              <a:rect r="r" b="b" t="t" l="l"/>
              <a:pathLst>
                <a:path h="602962" w="2130089">
                  <a:moveTo>
                    <a:pt x="0" y="0"/>
                  </a:moveTo>
                  <a:lnTo>
                    <a:pt x="2130089" y="0"/>
                  </a:lnTo>
                  <a:lnTo>
                    <a:pt x="2130089" y="602962"/>
                  </a:lnTo>
                  <a:lnTo>
                    <a:pt x="0" y="602962"/>
                  </a:lnTo>
                  <a:close/>
                </a:path>
              </a:pathLst>
            </a:custGeom>
            <a:solidFill>
              <a:srgbClr val="CFBDAA"/>
            </a:solidFill>
          </p:spPr>
        </p:sp>
        <p:sp>
          <p:nvSpPr>
            <p:cNvPr name="TextBox 6" id="6"/>
            <p:cNvSpPr txBox="true"/>
            <p:nvPr/>
          </p:nvSpPr>
          <p:spPr>
            <a:xfrm>
              <a:off x="0" y="-47625"/>
              <a:ext cx="2130089" cy="65058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6731460" y="9640990"/>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09</a:t>
            </a:r>
          </a:p>
        </p:txBody>
      </p:sp>
      <p:sp>
        <p:nvSpPr>
          <p:cNvPr name="Freeform 8" id="8"/>
          <p:cNvSpPr/>
          <p:nvPr/>
        </p:nvSpPr>
        <p:spPr>
          <a:xfrm flipH="false" flipV="false" rot="0">
            <a:off x="10848300" y="204188"/>
            <a:ext cx="7093508" cy="6490560"/>
          </a:xfrm>
          <a:custGeom>
            <a:avLst/>
            <a:gdLst/>
            <a:ahLst/>
            <a:cxnLst/>
            <a:rect r="r" b="b" t="t" l="l"/>
            <a:pathLst>
              <a:path h="6490560" w="7093508">
                <a:moveTo>
                  <a:pt x="0" y="0"/>
                </a:moveTo>
                <a:lnTo>
                  <a:pt x="7093509" y="0"/>
                </a:lnTo>
                <a:lnTo>
                  <a:pt x="7093509" y="6490560"/>
                </a:lnTo>
                <a:lnTo>
                  <a:pt x="0" y="6490560"/>
                </a:lnTo>
                <a:lnTo>
                  <a:pt x="0" y="0"/>
                </a:lnTo>
                <a:close/>
              </a:path>
            </a:pathLst>
          </a:custGeom>
          <a:blipFill>
            <a:blip r:embed="rId2"/>
            <a:stretch>
              <a:fillRect l="0" t="0" r="0" b="0"/>
            </a:stretch>
          </a:blipFill>
        </p:spPr>
      </p:sp>
      <p:sp>
        <p:nvSpPr>
          <p:cNvPr name="Freeform 9" id="9"/>
          <p:cNvSpPr/>
          <p:nvPr/>
        </p:nvSpPr>
        <p:spPr>
          <a:xfrm flipH="false" flipV="false" rot="0">
            <a:off x="10848300" y="6515071"/>
            <a:ext cx="7093508" cy="2881738"/>
          </a:xfrm>
          <a:custGeom>
            <a:avLst/>
            <a:gdLst/>
            <a:ahLst/>
            <a:cxnLst/>
            <a:rect r="r" b="b" t="t" l="l"/>
            <a:pathLst>
              <a:path h="2881738" w="7093508">
                <a:moveTo>
                  <a:pt x="0" y="0"/>
                </a:moveTo>
                <a:lnTo>
                  <a:pt x="7093509" y="0"/>
                </a:lnTo>
                <a:lnTo>
                  <a:pt x="7093509" y="2881738"/>
                </a:lnTo>
                <a:lnTo>
                  <a:pt x="0" y="2881738"/>
                </a:lnTo>
                <a:lnTo>
                  <a:pt x="0" y="0"/>
                </a:lnTo>
                <a:close/>
              </a:path>
            </a:pathLst>
          </a:custGeom>
          <a:blipFill>
            <a:blip r:embed="rId3"/>
            <a:stretch>
              <a:fillRect l="0" t="0" r="0" b="0"/>
            </a:stretch>
          </a:blipFill>
        </p:spPr>
      </p:sp>
      <p:sp>
        <p:nvSpPr>
          <p:cNvPr name="TextBox 10" id="10"/>
          <p:cNvSpPr txBox="true"/>
          <p:nvPr/>
        </p:nvSpPr>
        <p:spPr>
          <a:xfrm rot="0">
            <a:off x="778976" y="2849725"/>
            <a:ext cx="7628279" cy="1901825"/>
          </a:xfrm>
          <a:prstGeom prst="rect">
            <a:avLst/>
          </a:prstGeom>
        </p:spPr>
        <p:txBody>
          <a:bodyPr anchor="t" rtlCol="false" tIns="0" lIns="0" bIns="0" rIns="0">
            <a:spAutoFit/>
          </a:bodyPr>
          <a:lstStyle/>
          <a:p>
            <a:pPr algn="l">
              <a:lnSpc>
                <a:spcPts val="2499"/>
              </a:lnSpc>
            </a:pPr>
            <a:r>
              <a:rPr lang="en-US" sz="2499">
                <a:solidFill>
                  <a:srgbClr val="76553B"/>
                </a:solidFill>
                <a:latin typeface="Canva Sans"/>
                <a:ea typeface="Canva Sans"/>
                <a:cs typeface="Canva Sans"/>
                <a:sym typeface="Canva Sans"/>
              </a:rPr>
              <a:t>We introduced a dedicated section  for the branches in the “About” page, and redesigned it to enhance its visual appeal by using more attractive colors and placing each branch in a distinct box. This design makes it easier to navigate to each branch.</a:t>
            </a:r>
          </a:p>
        </p:txBody>
      </p:sp>
      <p:grpSp>
        <p:nvGrpSpPr>
          <p:cNvPr name="Group 11" id="11"/>
          <p:cNvGrpSpPr/>
          <p:nvPr/>
        </p:nvGrpSpPr>
        <p:grpSpPr>
          <a:xfrm rot="0">
            <a:off x="532392" y="5351625"/>
            <a:ext cx="8076427" cy="2148003"/>
            <a:chOff x="0" y="0"/>
            <a:chExt cx="2127125" cy="565729"/>
          </a:xfrm>
        </p:grpSpPr>
        <p:sp>
          <p:nvSpPr>
            <p:cNvPr name="Freeform 12" id="12"/>
            <p:cNvSpPr/>
            <p:nvPr/>
          </p:nvSpPr>
          <p:spPr>
            <a:xfrm flipH="false" flipV="false" rot="0">
              <a:off x="0" y="0"/>
              <a:ext cx="2127125" cy="565729"/>
            </a:xfrm>
            <a:custGeom>
              <a:avLst/>
              <a:gdLst/>
              <a:ahLst/>
              <a:cxnLst/>
              <a:rect r="r" b="b" t="t" l="l"/>
              <a:pathLst>
                <a:path h="565729" w="2127125">
                  <a:moveTo>
                    <a:pt x="0" y="0"/>
                  </a:moveTo>
                  <a:lnTo>
                    <a:pt x="2127125" y="0"/>
                  </a:lnTo>
                  <a:lnTo>
                    <a:pt x="2127125" y="565729"/>
                  </a:lnTo>
                  <a:lnTo>
                    <a:pt x="0" y="565729"/>
                  </a:lnTo>
                  <a:close/>
                </a:path>
              </a:pathLst>
            </a:custGeom>
            <a:solidFill>
              <a:srgbClr val="CFBDAA"/>
            </a:solidFill>
          </p:spPr>
        </p:sp>
        <p:sp>
          <p:nvSpPr>
            <p:cNvPr name="TextBox 13" id="13"/>
            <p:cNvSpPr txBox="true"/>
            <p:nvPr/>
          </p:nvSpPr>
          <p:spPr>
            <a:xfrm>
              <a:off x="0" y="-47625"/>
              <a:ext cx="2127125" cy="61335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67721" y="5802754"/>
            <a:ext cx="7628279" cy="1273175"/>
          </a:xfrm>
          <a:prstGeom prst="rect">
            <a:avLst/>
          </a:prstGeom>
        </p:spPr>
        <p:txBody>
          <a:bodyPr anchor="t" rtlCol="false" tIns="0" lIns="0" bIns="0" rIns="0">
            <a:spAutoFit/>
          </a:bodyPr>
          <a:lstStyle/>
          <a:p>
            <a:pPr algn="l">
              <a:lnSpc>
                <a:spcPts val="2499"/>
              </a:lnSpc>
            </a:pPr>
            <a:r>
              <a:rPr lang="en-US" sz="2499">
                <a:solidFill>
                  <a:srgbClr val="76553B"/>
                </a:solidFill>
                <a:latin typeface="Canva Sans"/>
                <a:ea typeface="Canva Sans"/>
                <a:cs typeface="Canva Sans"/>
                <a:sym typeface="Canva Sans"/>
              </a:rPr>
              <a:t>Above each box, you will find the name of the government corresponding to that branch. Inside each box, the working hours are provided along with the associated locations links.</a:t>
            </a:r>
          </a:p>
        </p:txBody>
      </p:sp>
      <p:grpSp>
        <p:nvGrpSpPr>
          <p:cNvPr name="Group 15" id="15"/>
          <p:cNvGrpSpPr/>
          <p:nvPr/>
        </p:nvGrpSpPr>
        <p:grpSpPr>
          <a:xfrm rot="0">
            <a:off x="543647" y="7955940"/>
            <a:ext cx="8076427" cy="1742822"/>
            <a:chOff x="0" y="0"/>
            <a:chExt cx="2127125" cy="459015"/>
          </a:xfrm>
        </p:grpSpPr>
        <p:sp>
          <p:nvSpPr>
            <p:cNvPr name="Freeform 16" id="16"/>
            <p:cNvSpPr/>
            <p:nvPr/>
          </p:nvSpPr>
          <p:spPr>
            <a:xfrm flipH="false" flipV="false" rot="0">
              <a:off x="0" y="0"/>
              <a:ext cx="2127125" cy="459015"/>
            </a:xfrm>
            <a:custGeom>
              <a:avLst/>
              <a:gdLst/>
              <a:ahLst/>
              <a:cxnLst/>
              <a:rect r="r" b="b" t="t" l="l"/>
              <a:pathLst>
                <a:path h="459015" w="2127125">
                  <a:moveTo>
                    <a:pt x="0" y="0"/>
                  </a:moveTo>
                  <a:lnTo>
                    <a:pt x="2127125" y="0"/>
                  </a:lnTo>
                  <a:lnTo>
                    <a:pt x="2127125" y="459015"/>
                  </a:lnTo>
                  <a:lnTo>
                    <a:pt x="0" y="459015"/>
                  </a:lnTo>
                  <a:close/>
                </a:path>
              </a:pathLst>
            </a:custGeom>
            <a:solidFill>
              <a:srgbClr val="CFBDAA"/>
            </a:solidFill>
          </p:spPr>
        </p:sp>
        <p:sp>
          <p:nvSpPr>
            <p:cNvPr name="TextBox 17" id="17"/>
            <p:cNvSpPr txBox="true"/>
            <p:nvPr/>
          </p:nvSpPr>
          <p:spPr>
            <a:xfrm>
              <a:off x="0" y="-47625"/>
              <a:ext cx="2127125" cy="50664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778976" y="8299450"/>
            <a:ext cx="7628279" cy="958850"/>
          </a:xfrm>
          <a:prstGeom prst="rect">
            <a:avLst/>
          </a:prstGeom>
        </p:spPr>
        <p:txBody>
          <a:bodyPr anchor="t" rtlCol="false" tIns="0" lIns="0" bIns="0" rIns="0">
            <a:spAutoFit/>
          </a:bodyPr>
          <a:lstStyle/>
          <a:p>
            <a:pPr algn="l">
              <a:lnSpc>
                <a:spcPts val="2499"/>
              </a:lnSpc>
            </a:pPr>
            <a:r>
              <a:rPr lang="en-US" sz="2499">
                <a:solidFill>
                  <a:srgbClr val="76553B"/>
                </a:solidFill>
                <a:latin typeface="Canva Sans"/>
                <a:ea typeface="Canva Sans"/>
                <a:cs typeface="Canva Sans"/>
                <a:sym typeface="Canva Sans"/>
              </a:rPr>
              <a:t>The certificates have been relocated to the "About" page, alongside the "Why Choose Us" section.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643149" y="0"/>
            <a:ext cx="1671849" cy="10287000"/>
            <a:chOff x="0" y="0"/>
            <a:chExt cx="440322" cy="2709333"/>
          </a:xfrm>
        </p:grpSpPr>
        <p:sp>
          <p:nvSpPr>
            <p:cNvPr name="Freeform 3" id="3"/>
            <p:cNvSpPr/>
            <p:nvPr/>
          </p:nvSpPr>
          <p:spPr>
            <a:xfrm flipH="false" flipV="false" rot="0">
              <a:off x="0" y="0"/>
              <a:ext cx="440322" cy="2709333"/>
            </a:xfrm>
            <a:custGeom>
              <a:avLst/>
              <a:gdLst/>
              <a:ahLst/>
              <a:cxnLst/>
              <a:rect r="r" b="b" t="t" l="l"/>
              <a:pathLst>
                <a:path h="2709333" w="440322">
                  <a:moveTo>
                    <a:pt x="0" y="0"/>
                  </a:moveTo>
                  <a:lnTo>
                    <a:pt x="440322" y="0"/>
                  </a:lnTo>
                  <a:lnTo>
                    <a:pt x="440322" y="2709333"/>
                  </a:lnTo>
                  <a:lnTo>
                    <a:pt x="0" y="2709333"/>
                  </a:lnTo>
                  <a:close/>
                </a:path>
              </a:pathLst>
            </a:custGeom>
            <a:solidFill>
              <a:srgbClr val="CFBDAA"/>
            </a:solidFill>
          </p:spPr>
        </p:sp>
        <p:sp>
          <p:nvSpPr>
            <p:cNvPr name="TextBox 4" id="4"/>
            <p:cNvSpPr txBox="true"/>
            <p:nvPr/>
          </p:nvSpPr>
          <p:spPr>
            <a:xfrm>
              <a:off x="0" y="-47625"/>
              <a:ext cx="440322"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043446" y="615602"/>
            <a:ext cx="6527466" cy="3516672"/>
          </a:xfrm>
          <a:custGeom>
            <a:avLst/>
            <a:gdLst/>
            <a:ahLst/>
            <a:cxnLst/>
            <a:rect r="r" b="b" t="t" l="l"/>
            <a:pathLst>
              <a:path h="3516672" w="6527466">
                <a:moveTo>
                  <a:pt x="0" y="0"/>
                </a:moveTo>
                <a:lnTo>
                  <a:pt x="6527466" y="0"/>
                </a:lnTo>
                <a:lnTo>
                  <a:pt x="6527466" y="3516673"/>
                </a:lnTo>
                <a:lnTo>
                  <a:pt x="0" y="3516673"/>
                </a:lnTo>
                <a:lnTo>
                  <a:pt x="0" y="0"/>
                </a:lnTo>
                <a:close/>
              </a:path>
            </a:pathLst>
          </a:custGeom>
          <a:blipFill>
            <a:blip r:embed="rId2"/>
            <a:stretch>
              <a:fillRect l="0" t="0" r="0" b="0"/>
            </a:stretch>
          </a:blipFill>
        </p:spPr>
      </p:sp>
      <p:sp>
        <p:nvSpPr>
          <p:cNvPr name="Freeform 6" id="6"/>
          <p:cNvSpPr/>
          <p:nvPr/>
        </p:nvSpPr>
        <p:spPr>
          <a:xfrm flipH="false" flipV="false" rot="0">
            <a:off x="1572367" y="2954668"/>
            <a:ext cx="5087674" cy="3186156"/>
          </a:xfrm>
          <a:custGeom>
            <a:avLst/>
            <a:gdLst/>
            <a:ahLst/>
            <a:cxnLst/>
            <a:rect r="r" b="b" t="t" l="l"/>
            <a:pathLst>
              <a:path h="3186156" w="5087674">
                <a:moveTo>
                  <a:pt x="0" y="0"/>
                </a:moveTo>
                <a:lnTo>
                  <a:pt x="5087674" y="0"/>
                </a:lnTo>
                <a:lnTo>
                  <a:pt x="5087674" y="3186156"/>
                </a:lnTo>
                <a:lnTo>
                  <a:pt x="0" y="3186156"/>
                </a:lnTo>
                <a:lnTo>
                  <a:pt x="0" y="0"/>
                </a:lnTo>
                <a:close/>
              </a:path>
            </a:pathLst>
          </a:custGeom>
          <a:blipFill>
            <a:blip r:embed="rId3"/>
            <a:stretch>
              <a:fillRect l="0" t="0" r="0" b="0"/>
            </a:stretch>
          </a:blipFill>
        </p:spPr>
      </p:sp>
      <p:sp>
        <p:nvSpPr>
          <p:cNvPr name="Freeform 7" id="7"/>
          <p:cNvSpPr/>
          <p:nvPr/>
        </p:nvSpPr>
        <p:spPr>
          <a:xfrm flipH="false" flipV="false" rot="0">
            <a:off x="7557969" y="2680360"/>
            <a:ext cx="2368675" cy="7332332"/>
          </a:xfrm>
          <a:custGeom>
            <a:avLst/>
            <a:gdLst/>
            <a:ahLst/>
            <a:cxnLst/>
            <a:rect r="r" b="b" t="t" l="l"/>
            <a:pathLst>
              <a:path h="7332332" w="2368675">
                <a:moveTo>
                  <a:pt x="0" y="0"/>
                </a:moveTo>
                <a:lnTo>
                  <a:pt x="2368675" y="0"/>
                </a:lnTo>
                <a:lnTo>
                  <a:pt x="2368675" y="7332331"/>
                </a:lnTo>
                <a:lnTo>
                  <a:pt x="0" y="7332331"/>
                </a:lnTo>
                <a:lnTo>
                  <a:pt x="0" y="0"/>
                </a:lnTo>
                <a:close/>
              </a:path>
            </a:pathLst>
          </a:custGeom>
          <a:blipFill>
            <a:blip r:embed="rId4"/>
            <a:stretch>
              <a:fillRect l="0" t="0" r="0" b="0"/>
            </a:stretch>
          </a:blipFill>
        </p:spPr>
      </p:sp>
      <p:sp>
        <p:nvSpPr>
          <p:cNvPr name="TextBox 8" id="8"/>
          <p:cNvSpPr txBox="true"/>
          <p:nvPr/>
        </p:nvSpPr>
        <p:spPr>
          <a:xfrm rot="0">
            <a:off x="8115809" y="7891376"/>
            <a:ext cx="5003306"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ea typeface="Catchy Mager"/>
                <a:cs typeface="Catchy Mager"/>
                <a:sym typeface="Catchy Mager"/>
              </a:rPr>
              <a:t>2</a:t>
            </a:r>
          </a:p>
        </p:txBody>
      </p:sp>
      <p:sp>
        <p:nvSpPr>
          <p:cNvPr name="TextBox 9" id="9"/>
          <p:cNvSpPr txBox="true"/>
          <p:nvPr/>
        </p:nvSpPr>
        <p:spPr>
          <a:xfrm rot="0">
            <a:off x="8541793" y="4382135"/>
            <a:ext cx="5003306"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ea typeface="Catchy Mager"/>
                <a:cs typeface="Catchy Mager"/>
                <a:sym typeface="Catchy Mager"/>
              </a:rPr>
              <a:t>3</a:t>
            </a:r>
          </a:p>
        </p:txBody>
      </p:sp>
      <p:sp>
        <p:nvSpPr>
          <p:cNvPr name="TextBox 10" id="10"/>
          <p:cNvSpPr txBox="true"/>
          <p:nvPr/>
        </p:nvSpPr>
        <p:spPr>
          <a:xfrm rot="0">
            <a:off x="-1220659" y="6683749"/>
            <a:ext cx="5003306"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ea typeface="Catchy Mager"/>
                <a:cs typeface="Catchy Mager"/>
                <a:sym typeface="Catchy Mager"/>
              </a:rPr>
              <a:t>1</a:t>
            </a:r>
          </a:p>
        </p:txBody>
      </p:sp>
      <p:sp>
        <p:nvSpPr>
          <p:cNvPr name="TextBox 11" id="11"/>
          <p:cNvSpPr txBox="true"/>
          <p:nvPr/>
        </p:nvSpPr>
        <p:spPr>
          <a:xfrm rot="0">
            <a:off x="16731460" y="9530726"/>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10</a:t>
            </a:r>
          </a:p>
        </p:txBody>
      </p:sp>
      <p:sp>
        <p:nvSpPr>
          <p:cNvPr name="TextBox 12" id="12"/>
          <p:cNvSpPr txBox="true"/>
          <p:nvPr/>
        </p:nvSpPr>
        <p:spPr>
          <a:xfrm rot="0">
            <a:off x="1252713" y="454790"/>
            <a:ext cx="7465419" cy="1382412"/>
          </a:xfrm>
          <a:prstGeom prst="rect">
            <a:avLst/>
          </a:prstGeom>
        </p:spPr>
        <p:txBody>
          <a:bodyPr anchor="t" rtlCol="false" tIns="0" lIns="0" bIns="0" rIns="0">
            <a:spAutoFit/>
          </a:bodyPr>
          <a:lstStyle/>
          <a:p>
            <a:pPr algn="l">
              <a:lnSpc>
                <a:spcPts val="5300"/>
              </a:lnSpc>
            </a:pPr>
            <a:r>
              <a:rPr lang="en-US" sz="5300">
                <a:solidFill>
                  <a:srgbClr val="492D1A"/>
                </a:solidFill>
                <a:latin typeface="Catchy Mager"/>
                <a:ea typeface="Catchy Mager"/>
                <a:cs typeface="Catchy Mager"/>
                <a:sym typeface="Catchy Mager"/>
              </a:rPr>
              <a:t>Redesign &amp; Problems Solutions</a:t>
            </a:r>
          </a:p>
        </p:txBody>
      </p:sp>
      <p:sp>
        <p:nvSpPr>
          <p:cNvPr name="TextBox 13" id="13"/>
          <p:cNvSpPr txBox="true"/>
          <p:nvPr/>
        </p:nvSpPr>
        <p:spPr>
          <a:xfrm rot="0">
            <a:off x="1252713" y="1894352"/>
            <a:ext cx="7465419" cy="607077"/>
          </a:xfrm>
          <a:prstGeom prst="rect">
            <a:avLst/>
          </a:prstGeom>
        </p:spPr>
        <p:txBody>
          <a:bodyPr anchor="t" rtlCol="false" tIns="0" lIns="0" bIns="0" rIns="0">
            <a:spAutoFit/>
          </a:bodyPr>
          <a:lstStyle/>
          <a:p>
            <a:pPr algn="l">
              <a:lnSpc>
                <a:spcPts val="4400"/>
              </a:lnSpc>
            </a:pPr>
            <a:r>
              <a:rPr lang="en-US" sz="4400">
                <a:solidFill>
                  <a:srgbClr val="845A3E"/>
                </a:solidFill>
                <a:latin typeface="Catchy Mager"/>
                <a:ea typeface="Catchy Mager"/>
                <a:cs typeface="Catchy Mager"/>
                <a:sym typeface="Catchy Mager"/>
              </a:rPr>
              <a:t>UI Solutions</a:t>
            </a:r>
          </a:p>
        </p:txBody>
      </p:sp>
      <p:sp>
        <p:nvSpPr>
          <p:cNvPr name="Freeform 14" id="14"/>
          <p:cNvSpPr/>
          <p:nvPr/>
        </p:nvSpPr>
        <p:spPr>
          <a:xfrm flipH="false" flipV="false" rot="0">
            <a:off x="105964" y="9343199"/>
            <a:ext cx="1175029" cy="1338984"/>
          </a:xfrm>
          <a:custGeom>
            <a:avLst/>
            <a:gdLst/>
            <a:ahLst/>
            <a:cxnLst/>
            <a:rect r="r" b="b" t="t" l="l"/>
            <a:pathLst>
              <a:path h="1338984" w="1175029">
                <a:moveTo>
                  <a:pt x="0" y="0"/>
                </a:moveTo>
                <a:lnTo>
                  <a:pt x="1175029" y="0"/>
                </a:lnTo>
                <a:lnTo>
                  <a:pt x="1175029" y="1338984"/>
                </a:lnTo>
                <a:lnTo>
                  <a:pt x="0" y="1338984"/>
                </a:lnTo>
                <a:lnTo>
                  <a:pt x="0" y="0"/>
                </a:lnTo>
                <a:close/>
              </a:path>
            </a:pathLst>
          </a:custGeom>
          <a:blipFill>
            <a:blip r:embed="rId5">
              <a:extLst>
                <a:ext uri="{96DAC541-7B7A-43D3-8B79-37D633B846F1}">
                  <asvg:svgBlip xmlns:asvg="http://schemas.microsoft.com/office/drawing/2016/SVG/main" r:embed="rId6"/>
                </a:ext>
              </a:extLst>
            </a:blip>
            <a:stretch>
              <a:fillRect l="0" t="0" r="0" b="-13033"/>
            </a:stretch>
          </a:blipFill>
        </p:spPr>
      </p:sp>
      <p:grpSp>
        <p:nvGrpSpPr>
          <p:cNvPr name="Group 15" id="15"/>
          <p:cNvGrpSpPr/>
          <p:nvPr/>
        </p:nvGrpSpPr>
        <p:grpSpPr>
          <a:xfrm rot="0">
            <a:off x="1572367" y="6655174"/>
            <a:ext cx="5150122" cy="1549724"/>
            <a:chOff x="0" y="0"/>
            <a:chExt cx="1356411" cy="408158"/>
          </a:xfrm>
        </p:grpSpPr>
        <p:sp>
          <p:nvSpPr>
            <p:cNvPr name="Freeform 16" id="16"/>
            <p:cNvSpPr/>
            <p:nvPr/>
          </p:nvSpPr>
          <p:spPr>
            <a:xfrm flipH="false" flipV="false" rot="0">
              <a:off x="0" y="0"/>
              <a:ext cx="1356411" cy="408158"/>
            </a:xfrm>
            <a:custGeom>
              <a:avLst/>
              <a:gdLst/>
              <a:ahLst/>
              <a:cxnLst/>
              <a:rect r="r" b="b" t="t" l="l"/>
              <a:pathLst>
                <a:path h="408158" w="1356411">
                  <a:moveTo>
                    <a:pt x="0" y="0"/>
                  </a:moveTo>
                  <a:lnTo>
                    <a:pt x="1356411" y="0"/>
                  </a:lnTo>
                  <a:lnTo>
                    <a:pt x="1356411" y="408158"/>
                  </a:lnTo>
                  <a:lnTo>
                    <a:pt x="0" y="408158"/>
                  </a:lnTo>
                  <a:close/>
                </a:path>
              </a:pathLst>
            </a:custGeom>
            <a:solidFill>
              <a:srgbClr val="CFBDAA"/>
            </a:solidFill>
          </p:spPr>
        </p:sp>
        <p:sp>
          <p:nvSpPr>
            <p:cNvPr name="TextBox 17" id="17"/>
            <p:cNvSpPr txBox="true"/>
            <p:nvPr/>
          </p:nvSpPr>
          <p:spPr>
            <a:xfrm>
              <a:off x="0" y="-47625"/>
              <a:ext cx="1356411" cy="45578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95139" y="7898179"/>
            <a:ext cx="5150122" cy="1549724"/>
            <a:chOff x="0" y="0"/>
            <a:chExt cx="1356411" cy="408158"/>
          </a:xfrm>
        </p:grpSpPr>
        <p:sp>
          <p:nvSpPr>
            <p:cNvPr name="Freeform 19" id="19"/>
            <p:cNvSpPr/>
            <p:nvPr/>
          </p:nvSpPr>
          <p:spPr>
            <a:xfrm flipH="false" flipV="false" rot="0">
              <a:off x="0" y="0"/>
              <a:ext cx="1356411" cy="408158"/>
            </a:xfrm>
            <a:custGeom>
              <a:avLst/>
              <a:gdLst/>
              <a:ahLst/>
              <a:cxnLst/>
              <a:rect r="r" b="b" t="t" l="l"/>
              <a:pathLst>
                <a:path h="408158" w="1356411">
                  <a:moveTo>
                    <a:pt x="0" y="0"/>
                  </a:moveTo>
                  <a:lnTo>
                    <a:pt x="1356411" y="0"/>
                  </a:lnTo>
                  <a:lnTo>
                    <a:pt x="1356411" y="408158"/>
                  </a:lnTo>
                  <a:lnTo>
                    <a:pt x="0" y="408158"/>
                  </a:lnTo>
                  <a:close/>
                </a:path>
              </a:pathLst>
            </a:custGeom>
            <a:solidFill>
              <a:srgbClr val="CFBDAA"/>
            </a:solidFill>
          </p:spPr>
        </p:sp>
        <p:sp>
          <p:nvSpPr>
            <p:cNvPr name="TextBox 20" id="20"/>
            <p:cNvSpPr txBox="true"/>
            <p:nvPr/>
          </p:nvSpPr>
          <p:spPr>
            <a:xfrm>
              <a:off x="0" y="-47625"/>
              <a:ext cx="1356411" cy="455783"/>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1581338" y="4343775"/>
            <a:ext cx="5989574" cy="2776077"/>
            <a:chOff x="0" y="0"/>
            <a:chExt cx="1577501" cy="731148"/>
          </a:xfrm>
        </p:grpSpPr>
        <p:sp>
          <p:nvSpPr>
            <p:cNvPr name="Freeform 22" id="22"/>
            <p:cNvSpPr/>
            <p:nvPr/>
          </p:nvSpPr>
          <p:spPr>
            <a:xfrm flipH="false" flipV="false" rot="0">
              <a:off x="0" y="0"/>
              <a:ext cx="1577501" cy="731148"/>
            </a:xfrm>
            <a:custGeom>
              <a:avLst/>
              <a:gdLst/>
              <a:ahLst/>
              <a:cxnLst/>
              <a:rect r="r" b="b" t="t" l="l"/>
              <a:pathLst>
                <a:path h="731148" w="1577501">
                  <a:moveTo>
                    <a:pt x="0" y="0"/>
                  </a:moveTo>
                  <a:lnTo>
                    <a:pt x="1577501" y="0"/>
                  </a:lnTo>
                  <a:lnTo>
                    <a:pt x="1577501" y="731148"/>
                  </a:lnTo>
                  <a:lnTo>
                    <a:pt x="0" y="731148"/>
                  </a:lnTo>
                  <a:close/>
                </a:path>
              </a:pathLst>
            </a:custGeom>
            <a:solidFill>
              <a:srgbClr val="CFBDAA"/>
            </a:solidFill>
          </p:spPr>
        </p:sp>
        <p:sp>
          <p:nvSpPr>
            <p:cNvPr name="TextBox 23" id="23"/>
            <p:cNvSpPr txBox="true"/>
            <p:nvPr/>
          </p:nvSpPr>
          <p:spPr>
            <a:xfrm>
              <a:off x="0" y="-47625"/>
              <a:ext cx="1577501" cy="77877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1763756" y="4680937"/>
            <a:ext cx="5637185" cy="2216150"/>
          </a:xfrm>
          <a:prstGeom prst="rect">
            <a:avLst/>
          </a:prstGeom>
        </p:spPr>
        <p:txBody>
          <a:bodyPr anchor="t" rtlCol="false" tIns="0" lIns="0" bIns="0" rIns="0">
            <a:spAutoFit/>
          </a:bodyPr>
          <a:lstStyle/>
          <a:p>
            <a:pPr algn="l">
              <a:lnSpc>
                <a:spcPts val="2499"/>
              </a:lnSpc>
            </a:pPr>
            <a:r>
              <a:rPr lang="en-US" sz="2499">
                <a:solidFill>
                  <a:srgbClr val="845A3E"/>
                </a:solidFill>
                <a:latin typeface="Canva Sans"/>
                <a:ea typeface="Canva Sans"/>
                <a:cs typeface="Canva Sans"/>
                <a:sym typeface="Canva Sans"/>
              </a:rPr>
              <a:t>We enhanced the cart with a more streamlined, modern, and user-friendly design. Additionally, we created a receipt prototype that features a “Check Out” button redirecting users to the payment page.</a:t>
            </a:r>
          </a:p>
        </p:txBody>
      </p:sp>
      <p:sp>
        <p:nvSpPr>
          <p:cNvPr name="TextBox 25" id="25"/>
          <p:cNvSpPr txBox="true"/>
          <p:nvPr/>
        </p:nvSpPr>
        <p:spPr>
          <a:xfrm rot="0">
            <a:off x="11312895" y="8060266"/>
            <a:ext cx="5032365" cy="1232575"/>
          </a:xfrm>
          <a:prstGeom prst="rect">
            <a:avLst/>
          </a:prstGeom>
        </p:spPr>
        <p:txBody>
          <a:bodyPr anchor="t" rtlCol="false" tIns="0" lIns="0" bIns="0" rIns="0">
            <a:spAutoFit/>
          </a:bodyPr>
          <a:lstStyle/>
          <a:p>
            <a:pPr algn="l">
              <a:lnSpc>
                <a:spcPts val="2423"/>
              </a:lnSpc>
            </a:pPr>
            <a:r>
              <a:rPr lang="en-US" sz="2423">
                <a:solidFill>
                  <a:srgbClr val="845A3E"/>
                </a:solidFill>
                <a:latin typeface="Canva Sans"/>
                <a:ea typeface="Canva Sans"/>
                <a:cs typeface="Canva Sans"/>
                <a:sym typeface="Canva Sans"/>
              </a:rPr>
              <a:t>We have streamlined the sidebar by making the categories more  clear, and the colors more appealing.</a:t>
            </a:r>
          </a:p>
        </p:txBody>
      </p:sp>
      <p:sp>
        <p:nvSpPr>
          <p:cNvPr name="TextBox 26" id="26"/>
          <p:cNvSpPr txBox="true"/>
          <p:nvPr/>
        </p:nvSpPr>
        <p:spPr>
          <a:xfrm rot="0">
            <a:off x="1840572" y="6817262"/>
            <a:ext cx="4551264" cy="1273175"/>
          </a:xfrm>
          <a:prstGeom prst="rect">
            <a:avLst/>
          </a:prstGeom>
        </p:spPr>
        <p:txBody>
          <a:bodyPr anchor="t" rtlCol="false" tIns="0" lIns="0" bIns="0" rIns="0">
            <a:spAutoFit/>
          </a:bodyPr>
          <a:lstStyle/>
          <a:p>
            <a:pPr algn="l">
              <a:lnSpc>
                <a:spcPts val="2499"/>
              </a:lnSpc>
            </a:pPr>
            <a:r>
              <a:rPr lang="en-US" sz="2499">
                <a:solidFill>
                  <a:srgbClr val="845A3E"/>
                </a:solidFill>
                <a:latin typeface="Canva Sans"/>
                <a:ea typeface="Canva Sans"/>
                <a:cs typeface="Canva Sans"/>
                <a:sym typeface="Canva Sans"/>
              </a:rPr>
              <a:t>We have redesigned the sign-in page with a more modern and visually appealing design.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sp>
        <p:nvSpPr>
          <p:cNvPr name="TextBox 2" id="2"/>
          <p:cNvSpPr txBox="true"/>
          <p:nvPr/>
        </p:nvSpPr>
        <p:spPr>
          <a:xfrm rot="0">
            <a:off x="883438" y="3869575"/>
            <a:ext cx="16521123" cy="4014700"/>
          </a:xfrm>
          <a:prstGeom prst="rect">
            <a:avLst/>
          </a:prstGeom>
        </p:spPr>
        <p:txBody>
          <a:bodyPr anchor="t" rtlCol="false" tIns="0" lIns="0" bIns="0" rIns="0">
            <a:spAutoFit/>
          </a:bodyPr>
          <a:lstStyle/>
          <a:p>
            <a:pPr algn="ctr">
              <a:lnSpc>
                <a:spcPts val="10309"/>
              </a:lnSpc>
            </a:pPr>
            <a:r>
              <a:rPr lang="en-US" sz="10309">
                <a:solidFill>
                  <a:srgbClr val="492D1A"/>
                </a:solidFill>
                <a:latin typeface="Catchy Mager"/>
                <a:ea typeface="Catchy Mager"/>
                <a:cs typeface="Catchy Mager"/>
                <a:sym typeface="Catchy Mager"/>
              </a:rPr>
              <a:t>Introduced New</a:t>
            </a:r>
          </a:p>
          <a:p>
            <a:pPr algn="ctr">
              <a:lnSpc>
                <a:spcPts val="10309"/>
              </a:lnSpc>
            </a:pPr>
            <a:r>
              <a:rPr lang="en-US" sz="10309">
                <a:solidFill>
                  <a:srgbClr val="492D1A"/>
                </a:solidFill>
                <a:latin typeface="Catchy Mager"/>
                <a:ea typeface="Catchy Mager"/>
                <a:cs typeface="Catchy Mager"/>
                <a:sym typeface="Catchy Mager"/>
              </a:rPr>
              <a:t> UI Design</a:t>
            </a:r>
          </a:p>
          <a:p>
            <a:pPr algn="ctr">
              <a:lnSpc>
                <a:spcPts val="10309"/>
              </a:lnSpc>
            </a:pPr>
          </a:p>
        </p:txBody>
      </p:sp>
      <p:sp>
        <p:nvSpPr>
          <p:cNvPr name="Freeform 3" id="3"/>
          <p:cNvSpPr/>
          <p:nvPr/>
        </p:nvSpPr>
        <p:spPr>
          <a:xfrm flipH="false" flipV="false" rot="0">
            <a:off x="1028700" y="9057571"/>
            <a:ext cx="1129243" cy="1454529"/>
          </a:xfrm>
          <a:custGeom>
            <a:avLst/>
            <a:gdLst/>
            <a:ahLst/>
            <a:cxnLst/>
            <a:rect r="r" b="b" t="t" l="l"/>
            <a:pathLst>
              <a:path h="1454529" w="1129243">
                <a:moveTo>
                  <a:pt x="0" y="0"/>
                </a:moveTo>
                <a:lnTo>
                  <a:pt x="1129243" y="0"/>
                </a:lnTo>
                <a:lnTo>
                  <a:pt x="1129243" y="1454529"/>
                </a:lnTo>
                <a:lnTo>
                  <a:pt x="0" y="1454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6130057" y="0"/>
            <a:ext cx="1129243" cy="1454529"/>
          </a:xfrm>
          <a:custGeom>
            <a:avLst/>
            <a:gdLst/>
            <a:ahLst/>
            <a:cxnLst/>
            <a:rect r="r" b="b" t="t" l="l"/>
            <a:pathLst>
              <a:path h="1454529" w="1129243">
                <a:moveTo>
                  <a:pt x="0" y="0"/>
                </a:moveTo>
                <a:lnTo>
                  <a:pt x="1129243" y="0"/>
                </a:lnTo>
                <a:lnTo>
                  <a:pt x="1129243" y="1454529"/>
                </a:lnTo>
                <a:lnTo>
                  <a:pt x="0" y="1454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618326" y="1028700"/>
            <a:ext cx="1510434" cy="1510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250846" y="7547137"/>
            <a:ext cx="1510434" cy="15104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15838927" y="0"/>
            <a:ext cx="2170028" cy="217002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44169" y="4341020"/>
            <a:ext cx="7465419" cy="3574069"/>
          </a:xfrm>
          <a:custGeom>
            <a:avLst/>
            <a:gdLst/>
            <a:ahLst/>
            <a:cxnLst/>
            <a:rect r="r" b="b" t="t" l="l"/>
            <a:pathLst>
              <a:path h="3574069" w="7465419">
                <a:moveTo>
                  <a:pt x="0" y="0"/>
                </a:moveTo>
                <a:lnTo>
                  <a:pt x="7465418" y="0"/>
                </a:lnTo>
                <a:lnTo>
                  <a:pt x="7465418" y="3574070"/>
                </a:lnTo>
                <a:lnTo>
                  <a:pt x="0" y="3574070"/>
                </a:lnTo>
                <a:lnTo>
                  <a:pt x="0" y="0"/>
                </a:lnTo>
                <a:close/>
              </a:path>
            </a:pathLst>
          </a:custGeom>
          <a:blipFill>
            <a:blip r:embed="rId2"/>
            <a:stretch>
              <a:fillRect l="0" t="0" r="0" b="0"/>
            </a:stretch>
          </a:blipFill>
        </p:spPr>
      </p:sp>
      <p:sp>
        <p:nvSpPr>
          <p:cNvPr name="Freeform 6" id="6"/>
          <p:cNvSpPr/>
          <p:nvPr/>
        </p:nvSpPr>
        <p:spPr>
          <a:xfrm flipH="false" flipV="false" rot="0">
            <a:off x="8395959" y="4341020"/>
            <a:ext cx="9612996" cy="3488616"/>
          </a:xfrm>
          <a:custGeom>
            <a:avLst/>
            <a:gdLst/>
            <a:ahLst/>
            <a:cxnLst/>
            <a:rect r="r" b="b" t="t" l="l"/>
            <a:pathLst>
              <a:path h="3488616" w="9612996">
                <a:moveTo>
                  <a:pt x="0" y="0"/>
                </a:moveTo>
                <a:lnTo>
                  <a:pt x="9612996" y="0"/>
                </a:lnTo>
                <a:lnTo>
                  <a:pt x="9612996" y="3488616"/>
                </a:lnTo>
                <a:lnTo>
                  <a:pt x="0" y="3488616"/>
                </a:lnTo>
                <a:lnTo>
                  <a:pt x="0" y="0"/>
                </a:lnTo>
                <a:close/>
              </a:path>
            </a:pathLst>
          </a:custGeom>
          <a:blipFill>
            <a:blip r:embed="rId3"/>
            <a:stretch>
              <a:fillRect l="0" t="0" r="-1868" b="0"/>
            </a:stretch>
          </a:blipFill>
        </p:spPr>
      </p:sp>
      <p:sp>
        <p:nvSpPr>
          <p:cNvPr name="TextBox 7" id="7"/>
          <p:cNvSpPr txBox="true"/>
          <p:nvPr/>
        </p:nvSpPr>
        <p:spPr>
          <a:xfrm rot="0">
            <a:off x="16731460" y="9460035"/>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11</a:t>
            </a:r>
          </a:p>
        </p:txBody>
      </p:sp>
      <p:sp>
        <p:nvSpPr>
          <p:cNvPr name="TextBox 8" id="8"/>
          <p:cNvSpPr txBox="true"/>
          <p:nvPr/>
        </p:nvSpPr>
        <p:spPr>
          <a:xfrm rot="0">
            <a:off x="444169" y="583446"/>
            <a:ext cx="7465419" cy="1382412"/>
          </a:xfrm>
          <a:prstGeom prst="rect">
            <a:avLst/>
          </a:prstGeom>
        </p:spPr>
        <p:txBody>
          <a:bodyPr anchor="t" rtlCol="false" tIns="0" lIns="0" bIns="0" rIns="0">
            <a:spAutoFit/>
          </a:bodyPr>
          <a:lstStyle/>
          <a:p>
            <a:pPr algn="l">
              <a:lnSpc>
                <a:spcPts val="5300"/>
              </a:lnSpc>
            </a:pPr>
            <a:r>
              <a:rPr lang="en-US" sz="5300">
                <a:solidFill>
                  <a:srgbClr val="492D1A"/>
                </a:solidFill>
                <a:latin typeface="Catchy Mager"/>
                <a:ea typeface="Catchy Mager"/>
                <a:cs typeface="Catchy Mager"/>
                <a:sym typeface="Catchy Mager"/>
              </a:rPr>
              <a:t>Introduced New UI Design</a:t>
            </a:r>
          </a:p>
        </p:txBody>
      </p:sp>
      <p:sp>
        <p:nvSpPr>
          <p:cNvPr name="Freeform 9" id="9"/>
          <p:cNvSpPr/>
          <p:nvPr/>
        </p:nvSpPr>
        <p:spPr>
          <a:xfrm flipH="false" flipV="false" rot="0">
            <a:off x="14110280" y="9258300"/>
            <a:ext cx="1946007" cy="2506567"/>
          </a:xfrm>
          <a:custGeom>
            <a:avLst/>
            <a:gdLst/>
            <a:ahLst/>
            <a:cxnLst/>
            <a:rect r="r" b="b" t="t" l="l"/>
            <a:pathLst>
              <a:path h="2506567" w="1946007">
                <a:moveTo>
                  <a:pt x="0" y="0"/>
                </a:moveTo>
                <a:lnTo>
                  <a:pt x="1946007" y="0"/>
                </a:lnTo>
                <a:lnTo>
                  <a:pt x="1946007" y="2506567"/>
                </a:lnTo>
                <a:lnTo>
                  <a:pt x="0" y="25065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8395959" y="2280998"/>
            <a:ext cx="4806498" cy="1512703"/>
            <a:chOff x="0" y="0"/>
            <a:chExt cx="1265909" cy="398407"/>
          </a:xfrm>
        </p:grpSpPr>
        <p:sp>
          <p:nvSpPr>
            <p:cNvPr name="Freeform 11" id="11"/>
            <p:cNvSpPr/>
            <p:nvPr/>
          </p:nvSpPr>
          <p:spPr>
            <a:xfrm flipH="false" flipV="false" rot="0">
              <a:off x="0" y="0"/>
              <a:ext cx="1265909" cy="398407"/>
            </a:xfrm>
            <a:custGeom>
              <a:avLst/>
              <a:gdLst/>
              <a:ahLst/>
              <a:cxnLst/>
              <a:rect r="r" b="b" t="t" l="l"/>
              <a:pathLst>
                <a:path h="398407" w="1265909">
                  <a:moveTo>
                    <a:pt x="0" y="0"/>
                  </a:moveTo>
                  <a:lnTo>
                    <a:pt x="1265909" y="0"/>
                  </a:lnTo>
                  <a:lnTo>
                    <a:pt x="1265909" y="398407"/>
                  </a:lnTo>
                  <a:lnTo>
                    <a:pt x="0" y="398407"/>
                  </a:lnTo>
                  <a:close/>
                </a:path>
              </a:pathLst>
            </a:custGeom>
            <a:solidFill>
              <a:srgbClr val="CFBDAA"/>
            </a:solidFill>
          </p:spPr>
        </p:sp>
        <p:sp>
          <p:nvSpPr>
            <p:cNvPr name="TextBox 12" id="12"/>
            <p:cNvSpPr txBox="true"/>
            <p:nvPr/>
          </p:nvSpPr>
          <p:spPr>
            <a:xfrm>
              <a:off x="0" y="-47625"/>
              <a:ext cx="1265909" cy="4460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44169" y="2235978"/>
            <a:ext cx="5003306" cy="1557723"/>
            <a:chOff x="0" y="0"/>
            <a:chExt cx="1317743" cy="410264"/>
          </a:xfrm>
        </p:grpSpPr>
        <p:sp>
          <p:nvSpPr>
            <p:cNvPr name="Freeform 14" id="14"/>
            <p:cNvSpPr/>
            <p:nvPr/>
          </p:nvSpPr>
          <p:spPr>
            <a:xfrm flipH="false" flipV="false" rot="0">
              <a:off x="0" y="0"/>
              <a:ext cx="1317743" cy="410264"/>
            </a:xfrm>
            <a:custGeom>
              <a:avLst/>
              <a:gdLst/>
              <a:ahLst/>
              <a:cxnLst/>
              <a:rect r="r" b="b" t="t" l="l"/>
              <a:pathLst>
                <a:path h="410264" w="1317743">
                  <a:moveTo>
                    <a:pt x="0" y="0"/>
                  </a:moveTo>
                  <a:lnTo>
                    <a:pt x="1317743" y="0"/>
                  </a:lnTo>
                  <a:lnTo>
                    <a:pt x="1317743" y="410264"/>
                  </a:lnTo>
                  <a:lnTo>
                    <a:pt x="0" y="410264"/>
                  </a:lnTo>
                  <a:close/>
                </a:path>
              </a:pathLst>
            </a:custGeom>
            <a:solidFill>
              <a:srgbClr val="CFBDAA"/>
            </a:solidFill>
          </p:spPr>
        </p:sp>
        <p:sp>
          <p:nvSpPr>
            <p:cNvPr name="TextBox 15" id="15"/>
            <p:cNvSpPr txBox="true"/>
            <p:nvPr/>
          </p:nvSpPr>
          <p:spPr>
            <a:xfrm>
              <a:off x="0" y="-47625"/>
              <a:ext cx="1317743" cy="457889"/>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444169" y="2496964"/>
            <a:ext cx="5003306" cy="1137921"/>
          </a:xfrm>
          <a:prstGeom prst="rect">
            <a:avLst/>
          </a:prstGeom>
        </p:spPr>
        <p:txBody>
          <a:bodyPr anchor="t" rtlCol="false" tIns="0" lIns="0" bIns="0" rIns="0">
            <a:spAutoFit/>
          </a:bodyPr>
          <a:lstStyle/>
          <a:p>
            <a:pPr algn="l">
              <a:lnSpc>
                <a:spcPts val="4300"/>
              </a:lnSpc>
            </a:pPr>
            <a:r>
              <a:rPr lang="en-US" sz="4300">
                <a:solidFill>
                  <a:srgbClr val="845A3E"/>
                </a:solidFill>
                <a:latin typeface="Catchy Mager"/>
                <a:ea typeface="Catchy Mager"/>
                <a:cs typeface="Catchy Mager"/>
                <a:sym typeface="Catchy Mager"/>
              </a:rPr>
              <a:t>The new logo &amp;</a:t>
            </a:r>
          </a:p>
          <a:p>
            <a:pPr algn="l">
              <a:lnSpc>
                <a:spcPts val="4300"/>
              </a:lnSpc>
            </a:pPr>
            <a:r>
              <a:rPr lang="en-US" sz="4300">
                <a:solidFill>
                  <a:srgbClr val="845A3E"/>
                </a:solidFill>
                <a:latin typeface="Catchy Mager"/>
                <a:ea typeface="Catchy Mager"/>
                <a:cs typeface="Catchy Mager"/>
                <a:sym typeface="Catchy Mager"/>
              </a:rPr>
              <a:t> the old one</a:t>
            </a:r>
          </a:p>
        </p:txBody>
      </p:sp>
      <p:sp>
        <p:nvSpPr>
          <p:cNvPr name="TextBox 17" id="17"/>
          <p:cNvSpPr txBox="true"/>
          <p:nvPr/>
        </p:nvSpPr>
        <p:spPr>
          <a:xfrm rot="0">
            <a:off x="8616605" y="2496964"/>
            <a:ext cx="5003306" cy="1137921"/>
          </a:xfrm>
          <a:prstGeom prst="rect">
            <a:avLst/>
          </a:prstGeom>
        </p:spPr>
        <p:txBody>
          <a:bodyPr anchor="t" rtlCol="false" tIns="0" lIns="0" bIns="0" rIns="0">
            <a:spAutoFit/>
          </a:bodyPr>
          <a:lstStyle/>
          <a:p>
            <a:pPr algn="l" marL="0" indent="0" lvl="0">
              <a:lnSpc>
                <a:spcPts val="4300"/>
              </a:lnSpc>
            </a:pPr>
            <a:r>
              <a:rPr lang="en-US" sz="4300">
                <a:solidFill>
                  <a:srgbClr val="845A3E"/>
                </a:solidFill>
                <a:latin typeface="Catchy Mager"/>
                <a:ea typeface="Catchy Mager"/>
                <a:cs typeface="Catchy Mager"/>
                <a:sym typeface="Catchy Mager"/>
              </a:rPr>
              <a:t>The new</a:t>
            </a:r>
          </a:p>
          <a:p>
            <a:pPr algn="l">
              <a:lnSpc>
                <a:spcPts val="4300"/>
              </a:lnSpc>
            </a:pPr>
            <a:r>
              <a:rPr lang="en-US" sz="4300">
                <a:solidFill>
                  <a:srgbClr val="845A3E"/>
                </a:solidFill>
                <a:latin typeface="Catchy Mager"/>
                <a:ea typeface="Catchy Mager"/>
                <a:cs typeface="Catchy Mager"/>
                <a:sym typeface="Catchy Mager"/>
              </a:rPr>
              <a:t> footer menu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grpSp>
        <p:nvGrpSpPr>
          <p:cNvPr name="Group 3" id="3"/>
          <p:cNvGrpSpPr/>
          <p:nvPr/>
        </p:nvGrpSpPr>
        <p:grpSpPr>
          <a:xfrm rot="0">
            <a:off x="4577053" y="0"/>
            <a:ext cx="4566947" cy="456694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371913" y="254411"/>
            <a:ext cx="8769666" cy="4889089"/>
          </a:xfrm>
          <a:custGeom>
            <a:avLst/>
            <a:gdLst/>
            <a:ahLst/>
            <a:cxnLst/>
            <a:rect r="r" b="b" t="t" l="l"/>
            <a:pathLst>
              <a:path h="4889089" w="8769666">
                <a:moveTo>
                  <a:pt x="0" y="0"/>
                </a:moveTo>
                <a:lnTo>
                  <a:pt x="8769667" y="0"/>
                </a:lnTo>
                <a:lnTo>
                  <a:pt x="8769667" y="4889089"/>
                </a:lnTo>
                <a:lnTo>
                  <a:pt x="0" y="4889089"/>
                </a:lnTo>
                <a:lnTo>
                  <a:pt x="0" y="0"/>
                </a:lnTo>
                <a:close/>
              </a:path>
            </a:pathLst>
          </a:custGeom>
          <a:blipFill>
            <a:blip r:embed="rId3"/>
            <a:stretch>
              <a:fillRect l="0" t="0" r="0" b="0"/>
            </a:stretch>
          </a:blipFill>
        </p:spPr>
      </p:sp>
      <p:sp>
        <p:nvSpPr>
          <p:cNvPr name="Freeform 7" id="7"/>
          <p:cNvSpPr/>
          <p:nvPr/>
        </p:nvSpPr>
        <p:spPr>
          <a:xfrm flipH="false" flipV="false" rot="0">
            <a:off x="9371913" y="4967227"/>
            <a:ext cx="8805725" cy="7484866"/>
          </a:xfrm>
          <a:custGeom>
            <a:avLst/>
            <a:gdLst/>
            <a:ahLst/>
            <a:cxnLst/>
            <a:rect r="r" b="b" t="t" l="l"/>
            <a:pathLst>
              <a:path h="7484866" w="8805725">
                <a:moveTo>
                  <a:pt x="0" y="0"/>
                </a:moveTo>
                <a:lnTo>
                  <a:pt x="8805725" y="0"/>
                </a:lnTo>
                <a:lnTo>
                  <a:pt x="8805725" y="7484866"/>
                </a:lnTo>
                <a:lnTo>
                  <a:pt x="0" y="7484866"/>
                </a:lnTo>
                <a:lnTo>
                  <a:pt x="0" y="0"/>
                </a:lnTo>
                <a:close/>
              </a:path>
            </a:pathLst>
          </a:custGeom>
          <a:blipFill>
            <a:blip r:embed="rId4"/>
            <a:stretch>
              <a:fillRect l="0" t="0" r="0" b="0"/>
            </a:stretch>
          </a:blipFill>
        </p:spPr>
      </p:sp>
      <p:sp>
        <p:nvSpPr>
          <p:cNvPr name="TextBox 8" id="8"/>
          <p:cNvSpPr txBox="true"/>
          <p:nvPr/>
        </p:nvSpPr>
        <p:spPr>
          <a:xfrm rot="0">
            <a:off x="4880757" y="1238985"/>
            <a:ext cx="6924242" cy="1949881"/>
          </a:xfrm>
          <a:prstGeom prst="rect">
            <a:avLst/>
          </a:prstGeom>
        </p:spPr>
        <p:txBody>
          <a:bodyPr anchor="t" rtlCol="false" tIns="0" lIns="0" bIns="0" rIns="0">
            <a:spAutoFit/>
          </a:bodyPr>
          <a:lstStyle/>
          <a:p>
            <a:pPr algn="l">
              <a:lnSpc>
                <a:spcPts val="7415"/>
              </a:lnSpc>
            </a:pPr>
            <a:r>
              <a:rPr lang="en-US" sz="7415">
                <a:solidFill>
                  <a:srgbClr val="492D1A"/>
                </a:solidFill>
                <a:latin typeface="Catchy Mager"/>
                <a:ea typeface="Catchy Mager"/>
                <a:cs typeface="Catchy Mager"/>
                <a:sym typeface="Catchy Mager"/>
              </a:rPr>
              <a:t>Updated Homepage</a:t>
            </a:r>
          </a:p>
        </p:txBody>
      </p:sp>
      <p:sp>
        <p:nvSpPr>
          <p:cNvPr name="TextBox 9" id="9"/>
          <p:cNvSpPr txBox="true"/>
          <p:nvPr/>
        </p:nvSpPr>
        <p:spPr>
          <a:xfrm rot="0">
            <a:off x="16731460" y="9482545"/>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12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1028700" y="6296697"/>
            <a:ext cx="1221811" cy="122181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DAA"/>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16925" y="7722608"/>
            <a:ext cx="3263826" cy="2564392"/>
            <a:chOff x="0" y="0"/>
            <a:chExt cx="859609" cy="675395"/>
          </a:xfrm>
        </p:grpSpPr>
        <p:sp>
          <p:nvSpPr>
            <p:cNvPr name="Freeform 6" id="6"/>
            <p:cNvSpPr/>
            <p:nvPr/>
          </p:nvSpPr>
          <p:spPr>
            <a:xfrm flipH="false" flipV="false" rot="0">
              <a:off x="0" y="0"/>
              <a:ext cx="859608" cy="675395"/>
            </a:xfrm>
            <a:custGeom>
              <a:avLst/>
              <a:gdLst/>
              <a:ahLst/>
              <a:cxnLst/>
              <a:rect r="r" b="b" t="t" l="l"/>
              <a:pathLst>
                <a:path h="675395" w="859608">
                  <a:moveTo>
                    <a:pt x="0" y="0"/>
                  </a:moveTo>
                  <a:lnTo>
                    <a:pt x="859608" y="0"/>
                  </a:lnTo>
                  <a:lnTo>
                    <a:pt x="859608" y="675395"/>
                  </a:lnTo>
                  <a:lnTo>
                    <a:pt x="0" y="675395"/>
                  </a:lnTo>
                  <a:close/>
                </a:path>
              </a:pathLst>
            </a:custGeom>
            <a:solidFill>
              <a:srgbClr val="C9AF7F"/>
            </a:solidFill>
          </p:spPr>
        </p:sp>
        <p:sp>
          <p:nvSpPr>
            <p:cNvPr name="TextBox 7" id="7"/>
            <p:cNvSpPr txBox="true"/>
            <p:nvPr/>
          </p:nvSpPr>
          <p:spPr>
            <a:xfrm>
              <a:off x="0" y="-47625"/>
              <a:ext cx="859609" cy="72302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8243854"/>
            <a:ext cx="1776450" cy="2043146"/>
          </a:xfrm>
          <a:custGeom>
            <a:avLst/>
            <a:gdLst/>
            <a:ahLst/>
            <a:cxnLst/>
            <a:rect r="r" b="b" t="t" l="l"/>
            <a:pathLst>
              <a:path h="2043146" w="1776450">
                <a:moveTo>
                  <a:pt x="0" y="0"/>
                </a:moveTo>
                <a:lnTo>
                  <a:pt x="1776450" y="0"/>
                </a:lnTo>
                <a:lnTo>
                  <a:pt x="1776450" y="2043146"/>
                </a:lnTo>
                <a:lnTo>
                  <a:pt x="0" y="2043146"/>
                </a:lnTo>
                <a:lnTo>
                  <a:pt x="0" y="0"/>
                </a:lnTo>
                <a:close/>
              </a:path>
            </a:pathLst>
          </a:custGeom>
          <a:blipFill>
            <a:blip r:embed="rId2">
              <a:extLst>
                <a:ext uri="{96DAC541-7B7A-43D3-8B79-37D633B846F1}">
                  <asvg:svgBlip xmlns:asvg="http://schemas.microsoft.com/office/drawing/2016/SVG/main" r:embed="rId3"/>
                </a:ext>
              </a:extLst>
            </a:blip>
            <a:stretch>
              <a:fillRect l="0" t="0" r="0" b="-11992"/>
            </a:stretch>
          </a:blipFill>
        </p:spPr>
      </p:sp>
      <p:grpSp>
        <p:nvGrpSpPr>
          <p:cNvPr name="Group 9" id="9"/>
          <p:cNvGrpSpPr/>
          <p:nvPr/>
        </p:nvGrpSpPr>
        <p:grpSpPr>
          <a:xfrm rot="0">
            <a:off x="432944" y="5757900"/>
            <a:ext cx="753801" cy="7538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DA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606282" y="0"/>
            <a:ext cx="6812102" cy="6233073"/>
          </a:xfrm>
          <a:custGeom>
            <a:avLst/>
            <a:gdLst/>
            <a:ahLst/>
            <a:cxnLst/>
            <a:rect r="r" b="b" t="t" l="l"/>
            <a:pathLst>
              <a:path h="6233073" w="6812102">
                <a:moveTo>
                  <a:pt x="0" y="0"/>
                </a:moveTo>
                <a:lnTo>
                  <a:pt x="6812102" y="0"/>
                </a:lnTo>
                <a:lnTo>
                  <a:pt x="6812102" y="6233073"/>
                </a:lnTo>
                <a:lnTo>
                  <a:pt x="0" y="6233073"/>
                </a:lnTo>
                <a:lnTo>
                  <a:pt x="0" y="0"/>
                </a:lnTo>
                <a:close/>
              </a:path>
            </a:pathLst>
          </a:custGeom>
          <a:blipFill>
            <a:blip r:embed="rId4"/>
            <a:stretch>
              <a:fillRect l="0" t="0" r="0" b="0"/>
            </a:stretch>
          </a:blipFill>
        </p:spPr>
      </p:sp>
      <p:sp>
        <p:nvSpPr>
          <p:cNvPr name="Freeform 13" id="13"/>
          <p:cNvSpPr/>
          <p:nvPr/>
        </p:nvSpPr>
        <p:spPr>
          <a:xfrm flipH="false" flipV="false" rot="0">
            <a:off x="7606282" y="6134800"/>
            <a:ext cx="6812102" cy="2767416"/>
          </a:xfrm>
          <a:custGeom>
            <a:avLst/>
            <a:gdLst/>
            <a:ahLst/>
            <a:cxnLst/>
            <a:rect r="r" b="b" t="t" l="l"/>
            <a:pathLst>
              <a:path h="2767416" w="6812102">
                <a:moveTo>
                  <a:pt x="0" y="0"/>
                </a:moveTo>
                <a:lnTo>
                  <a:pt x="6812102" y="0"/>
                </a:lnTo>
                <a:lnTo>
                  <a:pt x="6812102" y="2767416"/>
                </a:lnTo>
                <a:lnTo>
                  <a:pt x="0" y="2767416"/>
                </a:lnTo>
                <a:lnTo>
                  <a:pt x="0" y="0"/>
                </a:lnTo>
                <a:close/>
              </a:path>
            </a:pathLst>
          </a:custGeom>
          <a:blipFill>
            <a:blip r:embed="rId5"/>
            <a:stretch>
              <a:fillRect l="0" t="0" r="0" b="0"/>
            </a:stretch>
          </a:blipFill>
        </p:spPr>
      </p:sp>
      <p:sp>
        <p:nvSpPr>
          <p:cNvPr name="Freeform 14" id="14"/>
          <p:cNvSpPr/>
          <p:nvPr/>
        </p:nvSpPr>
        <p:spPr>
          <a:xfrm flipH="false" flipV="false" rot="0">
            <a:off x="7606282" y="8709660"/>
            <a:ext cx="6812102" cy="2426811"/>
          </a:xfrm>
          <a:custGeom>
            <a:avLst/>
            <a:gdLst/>
            <a:ahLst/>
            <a:cxnLst/>
            <a:rect r="r" b="b" t="t" l="l"/>
            <a:pathLst>
              <a:path h="2426811" w="6812102">
                <a:moveTo>
                  <a:pt x="0" y="0"/>
                </a:moveTo>
                <a:lnTo>
                  <a:pt x="6812102" y="0"/>
                </a:lnTo>
                <a:lnTo>
                  <a:pt x="6812102" y="2426811"/>
                </a:lnTo>
                <a:lnTo>
                  <a:pt x="0" y="2426811"/>
                </a:lnTo>
                <a:lnTo>
                  <a:pt x="0" y="0"/>
                </a:lnTo>
                <a:close/>
              </a:path>
            </a:pathLst>
          </a:custGeom>
          <a:blipFill>
            <a:blip r:embed="rId6"/>
            <a:stretch>
              <a:fillRect l="0" t="0" r="0" b="0"/>
            </a:stretch>
          </a:blipFill>
        </p:spPr>
      </p:sp>
      <p:sp>
        <p:nvSpPr>
          <p:cNvPr name="TextBox 15" id="15"/>
          <p:cNvSpPr txBox="true"/>
          <p:nvPr/>
        </p:nvSpPr>
        <p:spPr>
          <a:xfrm rot="0">
            <a:off x="16662220" y="9332102"/>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13</a:t>
            </a:r>
          </a:p>
        </p:txBody>
      </p:sp>
      <p:sp>
        <p:nvSpPr>
          <p:cNvPr name="Freeform 16" id="16"/>
          <p:cNvSpPr/>
          <p:nvPr/>
        </p:nvSpPr>
        <p:spPr>
          <a:xfrm flipH="false" flipV="true" rot="0">
            <a:off x="16203620" y="-901576"/>
            <a:ext cx="1972881" cy="2541181"/>
          </a:xfrm>
          <a:custGeom>
            <a:avLst/>
            <a:gdLst/>
            <a:ahLst/>
            <a:cxnLst/>
            <a:rect r="r" b="b" t="t" l="l"/>
            <a:pathLst>
              <a:path h="2541181" w="1972881">
                <a:moveTo>
                  <a:pt x="0" y="2541182"/>
                </a:moveTo>
                <a:lnTo>
                  <a:pt x="1972881" y="2541182"/>
                </a:lnTo>
                <a:lnTo>
                  <a:pt x="1972881" y="0"/>
                </a:lnTo>
                <a:lnTo>
                  <a:pt x="0" y="0"/>
                </a:lnTo>
                <a:lnTo>
                  <a:pt x="0" y="2541182"/>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335490" y="417794"/>
            <a:ext cx="6335267" cy="5024624"/>
            <a:chOff x="0" y="0"/>
            <a:chExt cx="1668548" cy="1323358"/>
          </a:xfrm>
        </p:grpSpPr>
        <p:sp>
          <p:nvSpPr>
            <p:cNvPr name="Freeform 18" id="18"/>
            <p:cNvSpPr/>
            <p:nvPr/>
          </p:nvSpPr>
          <p:spPr>
            <a:xfrm flipH="false" flipV="false" rot="0">
              <a:off x="0" y="0"/>
              <a:ext cx="1668548" cy="1323358"/>
            </a:xfrm>
            <a:custGeom>
              <a:avLst/>
              <a:gdLst/>
              <a:ahLst/>
              <a:cxnLst/>
              <a:rect r="r" b="b" t="t" l="l"/>
              <a:pathLst>
                <a:path h="1323358" w="1668548">
                  <a:moveTo>
                    <a:pt x="0" y="0"/>
                  </a:moveTo>
                  <a:lnTo>
                    <a:pt x="1668548" y="0"/>
                  </a:lnTo>
                  <a:lnTo>
                    <a:pt x="1668548" y="1323358"/>
                  </a:lnTo>
                  <a:lnTo>
                    <a:pt x="0" y="1323358"/>
                  </a:lnTo>
                  <a:close/>
                </a:path>
              </a:pathLst>
            </a:custGeom>
            <a:solidFill>
              <a:srgbClr val="CFBDAA"/>
            </a:solidFill>
          </p:spPr>
        </p:sp>
        <p:sp>
          <p:nvSpPr>
            <p:cNvPr name="TextBox 19" id="19"/>
            <p:cNvSpPr txBox="true"/>
            <p:nvPr/>
          </p:nvSpPr>
          <p:spPr>
            <a:xfrm>
              <a:off x="0" y="-47625"/>
              <a:ext cx="1668548" cy="1370983"/>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09844" y="782525"/>
            <a:ext cx="6106297" cy="4428512"/>
          </a:xfrm>
          <a:prstGeom prst="rect">
            <a:avLst/>
          </a:prstGeom>
        </p:spPr>
        <p:txBody>
          <a:bodyPr anchor="t" rtlCol="false" tIns="0" lIns="0" bIns="0" rIns="0">
            <a:spAutoFit/>
          </a:bodyPr>
          <a:lstStyle/>
          <a:p>
            <a:pPr algn="l" marL="0" indent="0" lvl="0">
              <a:lnSpc>
                <a:spcPts val="8600"/>
              </a:lnSpc>
            </a:pPr>
            <a:r>
              <a:rPr lang="en-US" sz="8600">
                <a:solidFill>
                  <a:srgbClr val="492D1A"/>
                </a:solidFill>
                <a:latin typeface="Catchy Mager"/>
                <a:ea typeface="Catchy Mager"/>
                <a:cs typeface="Catchy Mager"/>
                <a:sym typeface="Catchy Mager"/>
              </a:rPr>
              <a:t>New Branches&amp;</a:t>
            </a:r>
          </a:p>
          <a:p>
            <a:pPr algn="l">
              <a:lnSpc>
                <a:spcPts val="8600"/>
              </a:lnSpc>
            </a:pPr>
            <a:r>
              <a:rPr lang="en-US" sz="8600">
                <a:solidFill>
                  <a:srgbClr val="492D1A"/>
                </a:solidFill>
                <a:latin typeface="Catchy Mager"/>
                <a:ea typeface="Catchy Mager"/>
                <a:cs typeface="Catchy Mager"/>
                <a:sym typeface="Catchy Mager"/>
              </a:rPr>
              <a:t>Certificates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16414160" y="3482743"/>
            <a:ext cx="1690280" cy="16902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553B"/>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57176" y="5173023"/>
            <a:ext cx="4313718" cy="5556311"/>
          </a:xfrm>
          <a:custGeom>
            <a:avLst/>
            <a:gdLst/>
            <a:ahLst/>
            <a:cxnLst/>
            <a:rect r="r" b="b" t="t" l="l"/>
            <a:pathLst>
              <a:path h="5556311" w="4313718">
                <a:moveTo>
                  <a:pt x="0" y="0"/>
                </a:moveTo>
                <a:lnTo>
                  <a:pt x="4313718" y="0"/>
                </a:lnTo>
                <a:lnTo>
                  <a:pt x="4313718" y="5556311"/>
                </a:lnTo>
                <a:lnTo>
                  <a:pt x="0" y="5556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051457" y="0"/>
            <a:ext cx="6841270" cy="6225556"/>
          </a:xfrm>
          <a:custGeom>
            <a:avLst/>
            <a:gdLst/>
            <a:ahLst/>
            <a:cxnLst/>
            <a:rect r="r" b="b" t="t" l="l"/>
            <a:pathLst>
              <a:path h="6225556" w="6841270">
                <a:moveTo>
                  <a:pt x="0" y="0"/>
                </a:moveTo>
                <a:lnTo>
                  <a:pt x="6841271" y="0"/>
                </a:lnTo>
                <a:lnTo>
                  <a:pt x="6841271" y="6225556"/>
                </a:lnTo>
                <a:lnTo>
                  <a:pt x="0" y="6225556"/>
                </a:lnTo>
                <a:lnTo>
                  <a:pt x="0" y="0"/>
                </a:lnTo>
                <a:close/>
              </a:path>
            </a:pathLst>
          </a:custGeom>
          <a:blipFill>
            <a:blip r:embed="rId4"/>
            <a:stretch>
              <a:fillRect l="0" t="0" r="0" b="0"/>
            </a:stretch>
          </a:blipFill>
        </p:spPr>
      </p:sp>
      <p:sp>
        <p:nvSpPr>
          <p:cNvPr name="Freeform 7" id="7"/>
          <p:cNvSpPr/>
          <p:nvPr/>
        </p:nvSpPr>
        <p:spPr>
          <a:xfrm flipH="false" flipV="false" rot="0">
            <a:off x="7051457" y="6225556"/>
            <a:ext cx="6841270" cy="2781836"/>
          </a:xfrm>
          <a:custGeom>
            <a:avLst/>
            <a:gdLst/>
            <a:ahLst/>
            <a:cxnLst/>
            <a:rect r="r" b="b" t="t" l="l"/>
            <a:pathLst>
              <a:path h="2781836" w="6841270">
                <a:moveTo>
                  <a:pt x="0" y="0"/>
                </a:moveTo>
                <a:lnTo>
                  <a:pt x="6841271" y="0"/>
                </a:lnTo>
                <a:lnTo>
                  <a:pt x="6841271" y="2781836"/>
                </a:lnTo>
                <a:lnTo>
                  <a:pt x="0" y="2781836"/>
                </a:lnTo>
                <a:lnTo>
                  <a:pt x="0" y="0"/>
                </a:lnTo>
                <a:close/>
              </a:path>
            </a:pathLst>
          </a:custGeom>
          <a:blipFill>
            <a:blip r:embed="rId5"/>
            <a:stretch>
              <a:fillRect l="0" t="-105041" r="0" b="0"/>
            </a:stretch>
          </a:blipFill>
        </p:spPr>
      </p:sp>
      <p:sp>
        <p:nvSpPr>
          <p:cNvPr name="Freeform 8" id="8"/>
          <p:cNvSpPr/>
          <p:nvPr/>
        </p:nvSpPr>
        <p:spPr>
          <a:xfrm flipH="false" flipV="false" rot="0">
            <a:off x="7051457" y="8709660"/>
            <a:ext cx="6841270" cy="2437203"/>
          </a:xfrm>
          <a:custGeom>
            <a:avLst/>
            <a:gdLst/>
            <a:ahLst/>
            <a:cxnLst/>
            <a:rect r="r" b="b" t="t" l="l"/>
            <a:pathLst>
              <a:path h="2437203" w="6841270">
                <a:moveTo>
                  <a:pt x="0" y="0"/>
                </a:moveTo>
                <a:lnTo>
                  <a:pt x="6841271" y="0"/>
                </a:lnTo>
                <a:lnTo>
                  <a:pt x="6841271" y="2437203"/>
                </a:lnTo>
                <a:lnTo>
                  <a:pt x="0" y="2437203"/>
                </a:lnTo>
                <a:lnTo>
                  <a:pt x="0" y="0"/>
                </a:lnTo>
                <a:close/>
              </a:path>
            </a:pathLst>
          </a:custGeom>
          <a:blipFill>
            <a:blip r:embed="rId6"/>
            <a:stretch>
              <a:fillRect l="0" t="0" r="0" b="0"/>
            </a:stretch>
          </a:blipFill>
        </p:spPr>
      </p:sp>
      <p:sp>
        <p:nvSpPr>
          <p:cNvPr name="TextBox 9" id="9"/>
          <p:cNvSpPr txBox="true"/>
          <p:nvPr/>
        </p:nvSpPr>
        <p:spPr>
          <a:xfrm rot="0">
            <a:off x="16731460" y="9324975"/>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14</a:t>
            </a:r>
          </a:p>
        </p:txBody>
      </p:sp>
      <p:sp>
        <p:nvSpPr>
          <p:cNvPr name="Freeform 10" id="10"/>
          <p:cNvSpPr/>
          <p:nvPr/>
        </p:nvSpPr>
        <p:spPr>
          <a:xfrm flipH="false" flipV="false" rot="-10800000">
            <a:off x="15884580" y="0"/>
            <a:ext cx="2219860" cy="2859305"/>
          </a:xfrm>
          <a:custGeom>
            <a:avLst/>
            <a:gdLst/>
            <a:ahLst/>
            <a:cxnLst/>
            <a:rect r="r" b="b" t="t" l="l"/>
            <a:pathLst>
              <a:path h="2859305" w="2219860">
                <a:moveTo>
                  <a:pt x="0" y="0"/>
                </a:moveTo>
                <a:lnTo>
                  <a:pt x="2219860" y="0"/>
                </a:lnTo>
                <a:lnTo>
                  <a:pt x="2219860" y="2859305"/>
                </a:lnTo>
                <a:lnTo>
                  <a:pt x="0" y="28593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321792" y="327661"/>
            <a:ext cx="5801391" cy="4126714"/>
            <a:chOff x="0" y="0"/>
            <a:chExt cx="1527938" cy="1086871"/>
          </a:xfrm>
        </p:grpSpPr>
        <p:sp>
          <p:nvSpPr>
            <p:cNvPr name="Freeform 12" id="12"/>
            <p:cNvSpPr/>
            <p:nvPr/>
          </p:nvSpPr>
          <p:spPr>
            <a:xfrm flipH="false" flipV="false" rot="0">
              <a:off x="0" y="0"/>
              <a:ext cx="1527938" cy="1086871"/>
            </a:xfrm>
            <a:custGeom>
              <a:avLst/>
              <a:gdLst/>
              <a:ahLst/>
              <a:cxnLst/>
              <a:rect r="r" b="b" t="t" l="l"/>
              <a:pathLst>
                <a:path h="1086871" w="1527938">
                  <a:moveTo>
                    <a:pt x="0" y="0"/>
                  </a:moveTo>
                  <a:lnTo>
                    <a:pt x="1527938" y="0"/>
                  </a:lnTo>
                  <a:lnTo>
                    <a:pt x="1527938" y="1086871"/>
                  </a:lnTo>
                  <a:lnTo>
                    <a:pt x="0" y="1086871"/>
                  </a:lnTo>
                  <a:close/>
                </a:path>
              </a:pathLst>
            </a:custGeom>
            <a:solidFill>
              <a:srgbClr val="CFBDAA"/>
            </a:solidFill>
          </p:spPr>
        </p:sp>
        <p:sp>
          <p:nvSpPr>
            <p:cNvPr name="TextBox 13" id="13"/>
            <p:cNvSpPr txBox="true"/>
            <p:nvPr/>
          </p:nvSpPr>
          <p:spPr>
            <a:xfrm>
              <a:off x="0" y="-47625"/>
              <a:ext cx="1527938" cy="1134496"/>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32737" y="786373"/>
            <a:ext cx="5418720" cy="3342641"/>
          </a:xfrm>
          <a:prstGeom prst="rect">
            <a:avLst/>
          </a:prstGeom>
        </p:spPr>
        <p:txBody>
          <a:bodyPr anchor="t" rtlCol="false" tIns="0" lIns="0" bIns="0" rIns="0">
            <a:spAutoFit/>
          </a:bodyPr>
          <a:lstStyle/>
          <a:p>
            <a:pPr algn="l">
              <a:lnSpc>
                <a:spcPts val="8600"/>
              </a:lnSpc>
            </a:pPr>
            <a:r>
              <a:rPr lang="en-US" sz="8600">
                <a:solidFill>
                  <a:srgbClr val="492D1A"/>
                </a:solidFill>
                <a:latin typeface="Catchy Mager"/>
                <a:ea typeface="Catchy Mager"/>
                <a:cs typeface="Catchy Mager"/>
                <a:sym typeface="Catchy Mager"/>
              </a:rPr>
              <a:t>New </a:t>
            </a:r>
            <a:r>
              <a:rPr lang="en-US" sz="8600">
                <a:solidFill>
                  <a:srgbClr val="492D1A"/>
                </a:solidFill>
                <a:latin typeface="Catchy Mager"/>
                <a:ea typeface="Catchy Mager"/>
                <a:cs typeface="Catchy Mager"/>
                <a:sym typeface="Catchy Mager"/>
              </a:rPr>
              <a:t>Contact Page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1028700" y="7012209"/>
            <a:ext cx="5628729" cy="3274791"/>
            <a:chOff x="0" y="0"/>
            <a:chExt cx="1482464" cy="862496"/>
          </a:xfrm>
        </p:grpSpPr>
        <p:sp>
          <p:nvSpPr>
            <p:cNvPr name="Freeform 3" id="3"/>
            <p:cNvSpPr/>
            <p:nvPr/>
          </p:nvSpPr>
          <p:spPr>
            <a:xfrm flipH="false" flipV="false" rot="0">
              <a:off x="0" y="0"/>
              <a:ext cx="1482464" cy="862496"/>
            </a:xfrm>
            <a:custGeom>
              <a:avLst/>
              <a:gdLst/>
              <a:ahLst/>
              <a:cxnLst/>
              <a:rect r="r" b="b" t="t" l="l"/>
              <a:pathLst>
                <a:path h="862496" w="1482464">
                  <a:moveTo>
                    <a:pt x="0" y="0"/>
                  </a:moveTo>
                  <a:lnTo>
                    <a:pt x="1482464" y="0"/>
                  </a:lnTo>
                  <a:lnTo>
                    <a:pt x="1482464" y="862496"/>
                  </a:lnTo>
                  <a:lnTo>
                    <a:pt x="0" y="862496"/>
                  </a:lnTo>
                  <a:close/>
                </a:path>
              </a:pathLst>
            </a:custGeom>
            <a:solidFill>
              <a:srgbClr val="E7DDD3"/>
            </a:solidFill>
          </p:spPr>
        </p:sp>
        <p:sp>
          <p:nvSpPr>
            <p:cNvPr name="TextBox 4" id="4"/>
            <p:cNvSpPr txBox="true"/>
            <p:nvPr/>
          </p:nvSpPr>
          <p:spPr>
            <a:xfrm>
              <a:off x="0" y="-47625"/>
              <a:ext cx="1482464" cy="9101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28420" y="1028700"/>
            <a:ext cx="3448607" cy="4033318"/>
            <a:chOff x="0" y="0"/>
            <a:chExt cx="908275" cy="1062273"/>
          </a:xfrm>
        </p:grpSpPr>
        <p:sp>
          <p:nvSpPr>
            <p:cNvPr name="Freeform 6" id="6"/>
            <p:cNvSpPr/>
            <p:nvPr/>
          </p:nvSpPr>
          <p:spPr>
            <a:xfrm flipH="false" flipV="false" rot="0">
              <a:off x="0" y="0"/>
              <a:ext cx="908275" cy="1062273"/>
            </a:xfrm>
            <a:custGeom>
              <a:avLst/>
              <a:gdLst/>
              <a:ahLst/>
              <a:cxnLst/>
              <a:rect r="r" b="b" t="t" l="l"/>
              <a:pathLst>
                <a:path h="1062273" w="908275">
                  <a:moveTo>
                    <a:pt x="0" y="0"/>
                  </a:moveTo>
                  <a:lnTo>
                    <a:pt x="908275" y="0"/>
                  </a:lnTo>
                  <a:lnTo>
                    <a:pt x="908275" y="1062273"/>
                  </a:lnTo>
                  <a:lnTo>
                    <a:pt x="0" y="1062273"/>
                  </a:lnTo>
                  <a:close/>
                </a:path>
              </a:pathLst>
            </a:custGeom>
            <a:solidFill>
              <a:srgbClr val="E7DDD3"/>
            </a:solidFill>
          </p:spPr>
        </p:sp>
        <p:sp>
          <p:nvSpPr>
            <p:cNvPr name="TextBox 7" id="7"/>
            <p:cNvSpPr txBox="true"/>
            <p:nvPr/>
          </p:nvSpPr>
          <p:spPr>
            <a:xfrm>
              <a:off x="0" y="-47625"/>
              <a:ext cx="908275" cy="110989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041215" y="4927601"/>
            <a:ext cx="4493571" cy="5787972"/>
          </a:xfrm>
          <a:custGeom>
            <a:avLst/>
            <a:gdLst/>
            <a:ahLst/>
            <a:cxnLst/>
            <a:rect r="r" b="b" t="t" l="l"/>
            <a:pathLst>
              <a:path h="5787972" w="4493571">
                <a:moveTo>
                  <a:pt x="0" y="0"/>
                </a:moveTo>
                <a:lnTo>
                  <a:pt x="4493570" y="0"/>
                </a:lnTo>
                <a:lnTo>
                  <a:pt x="4493570" y="5787971"/>
                </a:lnTo>
                <a:lnTo>
                  <a:pt x="0" y="5787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9442" y="1824281"/>
            <a:ext cx="6061263" cy="3660776"/>
          </a:xfrm>
          <a:prstGeom prst="rect">
            <a:avLst/>
          </a:prstGeom>
        </p:spPr>
        <p:txBody>
          <a:bodyPr anchor="t" rtlCol="false" tIns="0" lIns="0" bIns="0" rIns="0">
            <a:spAutoFit/>
          </a:bodyPr>
          <a:lstStyle/>
          <a:p>
            <a:pPr algn="l">
              <a:lnSpc>
                <a:spcPts val="14000"/>
              </a:lnSpc>
            </a:pPr>
            <a:r>
              <a:rPr lang="en-US" sz="14000">
                <a:solidFill>
                  <a:srgbClr val="492D1A"/>
                </a:solidFill>
                <a:latin typeface="Catchy Mager"/>
                <a:ea typeface="Catchy Mager"/>
                <a:cs typeface="Catchy Mager"/>
                <a:sym typeface="Catchy Mager"/>
              </a:rPr>
              <a:t>Thank You!</a:t>
            </a:r>
          </a:p>
        </p:txBody>
      </p:sp>
      <p:grpSp>
        <p:nvGrpSpPr>
          <p:cNvPr name="Group 10" id="10"/>
          <p:cNvGrpSpPr/>
          <p:nvPr/>
        </p:nvGrpSpPr>
        <p:grpSpPr>
          <a:xfrm rot="0">
            <a:off x="6870269" y="1028700"/>
            <a:ext cx="9486123" cy="5013813"/>
            <a:chOff x="0" y="0"/>
            <a:chExt cx="12648164" cy="6685085"/>
          </a:xfrm>
        </p:grpSpPr>
        <p:pic>
          <p:nvPicPr>
            <p:cNvPr name="Picture 11" id="11"/>
            <p:cNvPicPr>
              <a:picLocks noChangeAspect="true"/>
            </p:cNvPicPr>
            <p:nvPr/>
          </p:nvPicPr>
          <p:blipFill>
            <a:blip r:embed="rId4"/>
            <a:srcRect l="0" t="18784" r="37692" b="18784"/>
            <a:stretch>
              <a:fillRect/>
            </a:stretch>
          </p:blipFill>
          <p:spPr>
            <a:xfrm flipH="false" flipV="false">
              <a:off x="0" y="0"/>
              <a:ext cx="12648164" cy="6685085"/>
            </a:xfrm>
            <a:prstGeom prst="rect">
              <a:avLst/>
            </a:prstGeom>
          </p:spPr>
        </p:pic>
      </p:grpSp>
      <p:grpSp>
        <p:nvGrpSpPr>
          <p:cNvPr name="Group 12" id="12"/>
          <p:cNvGrpSpPr/>
          <p:nvPr/>
        </p:nvGrpSpPr>
        <p:grpSpPr>
          <a:xfrm rot="0">
            <a:off x="8981071" y="6642588"/>
            <a:ext cx="5264517" cy="3020875"/>
            <a:chOff x="0" y="0"/>
            <a:chExt cx="1386539" cy="795621"/>
          </a:xfrm>
        </p:grpSpPr>
        <p:sp>
          <p:nvSpPr>
            <p:cNvPr name="Freeform 13" id="13"/>
            <p:cNvSpPr/>
            <p:nvPr/>
          </p:nvSpPr>
          <p:spPr>
            <a:xfrm flipH="false" flipV="false" rot="0">
              <a:off x="0" y="0"/>
              <a:ext cx="1386539" cy="795621"/>
            </a:xfrm>
            <a:custGeom>
              <a:avLst/>
              <a:gdLst/>
              <a:ahLst/>
              <a:cxnLst/>
              <a:rect r="r" b="b" t="t" l="l"/>
              <a:pathLst>
                <a:path h="795621" w="1386539">
                  <a:moveTo>
                    <a:pt x="0" y="0"/>
                  </a:moveTo>
                  <a:lnTo>
                    <a:pt x="1386539" y="0"/>
                  </a:lnTo>
                  <a:lnTo>
                    <a:pt x="1386539" y="795621"/>
                  </a:lnTo>
                  <a:lnTo>
                    <a:pt x="0" y="795621"/>
                  </a:lnTo>
                  <a:close/>
                </a:path>
              </a:pathLst>
            </a:custGeom>
            <a:solidFill>
              <a:srgbClr val="CFBDAA"/>
            </a:solidFill>
          </p:spPr>
        </p:sp>
        <p:sp>
          <p:nvSpPr>
            <p:cNvPr name="TextBox 14" id="14"/>
            <p:cNvSpPr txBox="true"/>
            <p:nvPr/>
          </p:nvSpPr>
          <p:spPr>
            <a:xfrm>
              <a:off x="0" y="-47625"/>
              <a:ext cx="1386539" cy="843246"/>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279060" y="7078884"/>
            <a:ext cx="8115300" cy="481965"/>
          </a:xfrm>
          <a:prstGeom prst="rect">
            <a:avLst/>
          </a:prstGeom>
        </p:spPr>
        <p:txBody>
          <a:bodyPr anchor="t" rtlCol="false" tIns="0" lIns="0" bIns="0" rIns="0">
            <a:spAutoFit/>
          </a:bodyPr>
          <a:lstStyle/>
          <a:p>
            <a:pPr algn="l">
              <a:lnSpc>
                <a:spcPts val="3600"/>
              </a:lnSpc>
            </a:pPr>
            <a:r>
              <a:rPr lang="en-US" b="true" sz="3600" i="true">
                <a:solidFill>
                  <a:srgbClr val="492D1A"/>
                </a:solidFill>
                <a:latin typeface="Canva Sans Bold Italics"/>
                <a:ea typeface="Canva Sans Bold Italics"/>
                <a:cs typeface="Canva Sans Bold Italics"/>
                <a:sym typeface="Canva Sans Bold Italics"/>
              </a:rPr>
              <a:t>Under Supervision</a:t>
            </a:r>
          </a:p>
        </p:txBody>
      </p:sp>
      <p:sp>
        <p:nvSpPr>
          <p:cNvPr name="TextBox 16" id="16"/>
          <p:cNvSpPr txBox="true"/>
          <p:nvPr/>
        </p:nvSpPr>
        <p:spPr>
          <a:xfrm rot="0">
            <a:off x="9279060" y="7945381"/>
            <a:ext cx="6897215" cy="481965"/>
          </a:xfrm>
          <a:prstGeom prst="rect">
            <a:avLst/>
          </a:prstGeom>
        </p:spPr>
        <p:txBody>
          <a:bodyPr anchor="t" rtlCol="false" tIns="0" lIns="0" bIns="0" rIns="0">
            <a:spAutoFit/>
          </a:bodyPr>
          <a:lstStyle/>
          <a:p>
            <a:pPr algn="l">
              <a:lnSpc>
                <a:spcPts val="3600"/>
              </a:lnSpc>
            </a:pPr>
            <a:r>
              <a:rPr lang="en-US" b="true" sz="3600" i="true">
                <a:solidFill>
                  <a:srgbClr val="492D1A"/>
                </a:solidFill>
                <a:latin typeface="Canva Sans Bold Italics"/>
                <a:ea typeface="Canva Sans Bold Italics"/>
                <a:cs typeface="Canva Sans Bold Italics"/>
                <a:sym typeface="Canva Sans Bold Italics"/>
              </a:rPr>
              <a:t>Dr</a:t>
            </a:r>
            <a:r>
              <a:rPr lang="en-US" sz="3600" i="true">
                <a:solidFill>
                  <a:srgbClr val="492D1A"/>
                </a:solidFill>
                <a:latin typeface="Canva Sans Italics"/>
                <a:ea typeface="Canva Sans Italics"/>
                <a:cs typeface="Canva Sans Italics"/>
                <a:sym typeface="Canva Sans Italics"/>
              </a:rPr>
              <a:t>/ Osama Ghoneim</a:t>
            </a:r>
          </a:p>
        </p:txBody>
      </p:sp>
      <p:sp>
        <p:nvSpPr>
          <p:cNvPr name="TextBox 17" id="17"/>
          <p:cNvSpPr txBox="true"/>
          <p:nvPr/>
        </p:nvSpPr>
        <p:spPr>
          <a:xfrm rot="0">
            <a:off x="9279060" y="8716280"/>
            <a:ext cx="8115300" cy="481965"/>
          </a:xfrm>
          <a:prstGeom prst="rect">
            <a:avLst/>
          </a:prstGeom>
        </p:spPr>
        <p:txBody>
          <a:bodyPr anchor="t" rtlCol="false" tIns="0" lIns="0" bIns="0" rIns="0">
            <a:spAutoFit/>
          </a:bodyPr>
          <a:lstStyle/>
          <a:p>
            <a:pPr algn="l">
              <a:lnSpc>
                <a:spcPts val="3600"/>
              </a:lnSpc>
            </a:pPr>
            <a:r>
              <a:rPr lang="en-US" b="true" sz="3600" i="true">
                <a:solidFill>
                  <a:srgbClr val="492D1A"/>
                </a:solidFill>
                <a:latin typeface="Canva Sans Bold Italics"/>
                <a:ea typeface="Canva Sans Bold Italics"/>
                <a:cs typeface="Canva Sans Bold Italics"/>
                <a:sym typeface="Canva Sans Bold Italics"/>
              </a:rPr>
              <a:t>Eng</a:t>
            </a:r>
            <a:r>
              <a:rPr lang="en-US" sz="3600" i="true">
                <a:solidFill>
                  <a:srgbClr val="492D1A"/>
                </a:solidFill>
                <a:latin typeface="Canva Sans Italics"/>
                <a:ea typeface="Canva Sans Italics"/>
                <a:cs typeface="Canva Sans Italics"/>
                <a:sym typeface="Canva Sans Italics"/>
              </a:rPr>
              <a:t>/ Omar Khaled</a:t>
            </a:r>
          </a:p>
        </p:txBody>
      </p:sp>
      <p:grpSp>
        <p:nvGrpSpPr>
          <p:cNvPr name="Group 18" id="18"/>
          <p:cNvGrpSpPr/>
          <p:nvPr/>
        </p:nvGrpSpPr>
        <p:grpSpPr>
          <a:xfrm rot="0">
            <a:off x="1029442" y="6642588"/>
            <a:ext cx="6556585" cy="3020875"/>
            <a:chOff x="0" y="0"/>
            <a:chExt cx="1726837" cy="795621"/>
          </a:xfrm>
        </p:grpSpPr>
        <p:sp>
          <p:nvSpPr>
            <p:cNvPr name="Freeform 19" id="19"/>
            <p:cNvSpPr/>
            <p:nvPr/>
          </p:nvSpPr>
          <p:spPr>
            <a:xfrm flipH="false" flipV="false" rot="0">
              <a:off x="0" y="0"/>
              <a:ext cx="1726837" cy="795621"/>
            </a:xfrm>
            <a:custGeom>
              <a:avLst/>
              <a:gdLst/>
              <a:ahLst/>
              <a:cxnLst/>
              <a:rect r="r" b="b" t="t" l="l"/>
              <a:pathLst>
                <a:path h="795621" w="1726837">
                  <a:moveTo>
                    <a:pt x="0" y="0"/>
                  </a:moveTo>
                  <a:lnTo>
                    <a:pt x="1726837" y="0"/>
                  </a:lnTo>
                  <a:lnTo>
                    <a:pt x="1726837" y="795621"/>
                  </a:lnTo>
                  <a:lnTo>
                    <a:pt x="0" y="795621"/>
                  </a:lnTo>
                  <a:close/>
                </a:path>
              </a:pathLst>
            </a:custGeom>
            <a:solidFill>
              <a:srgbClr val="CFBDAA"/>
            </a:solidFill>
          </p:spPr>
        </p:sp>
        <p:sp>
          <p:nvSpPr>
            <p:cNvPr name="TextBox 20" id="20"/>
            <p:cNvSpPr txBox="true"/>
            <p:nvPr/>
          </p:nvSpPr>
          <p:spPr>
            <a:xfrm>
              <a:off x="0" y="-47625"/>
              <a:ext cx="1726837" cy="843246"/>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354311" y="7724333"/>
            <a:ext cx="5515958" cy="1367926"/>
          </a:xfrm>
          <a:prstGeom prst="rect">
            <a:avLst/>
          </a:prstGeom>
        </p:spPr>
        <p:txBody>
          <a:bodyPr anchor="t" rtlCol="false" tIns="0" lIns="0" bIns="0" rIns="0">
            <a:spAutoFit/>
          </a:bodyPr>
          <a:lstStyle/>
          <a:p>
            <a:pPr algn="ctr">
              <a:lnSpc>
                <a:spcPts val="2752"/>
              </a:lnSpc>
              <a:spcBef>
                <a:spcPct val="0"/>
              </a:spcBef>
            </a:pPr>
            <a:r>
              <a:rPr lang="en-US" sz="1965">
                <a:solidFill>
                  <a:srgbClr val="492D1A"/>
                </a:solidFill>
                <a:latin typeface="Archivo Narrow"/>
                <a:ea typeface="Archivo Narrow"/>
                <a:cs typeface="Archivo Narrow"/>
                <a:sym typeface="Archivo Narrow"/>
              </a:rPr>
              <a:t><![CDATA[https://www.figma.com/proto/ISYLn5bW117aXdjMQsGMDj/damson-11111?node-id=2146-392&p=f&t=bxWAYZaf20Lci0qj-0&scaling=min-zoom&content-scaling=fixed&page-id=0%3A1&starting-point-node-id=1%3A2&hide-ui=1]]></a:t>
            </a:r>
          </a:p>
        </p:txBody>
      </p:sp>
      <p:sp>
        <p:nvSpPr>
          <p:cNvPr name="TextBox 22" id="22"/>
          <p:cNvSpPr txBox="true"/>
          <p:nvPr/>
        </p:nvSpPr>
        <p:spPr>
          <a:xfrm rot="0">
            <a:off x="-1900096" y="6945534"/>
            <a:ext cx="9486123"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492D1A"/>
                </a:solidFill>
                <a:latin typeface="Archivo Narrow Bold"/>
                <a:ea typeface="Archivo Narrow Bold"/>
                <a:cs typeface="Archivo Narrow Bold"/>
                <a:sym typeface="Archivo Narrow Bold"/>
              </a:rPr>
              <a:t>FigmaPrototypeLink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0" y="0"/>
            <a:ext cx="11776271" cy="10287000"/>
            <a:chOff x="0" y="0"/>
            <a:chExt cx="3101569" cy="2709333"/>
          </a:xfrm>
        </p:grpSpPr>
        <p:sp>
          <p:nvSpPr>
            <p:cNvPr name="Freeform 3" id="3"/>
            <p:cNvSpPr/>
            <p:nvPr/>
          </p:nvSpPr>
          <p:spPr>
            <a:xfrm flipH="false" flipV="false" rot="0">
              <a:off x="0" y="0"/>
              <a:ext cx="3101569" cy="2709333"/>
            </a:xfrm>
            <a:custGeom>
              <a:avLst/>
              <a:gdLst/>
              <a:ahLst/>
              <a:cxnLst/>
              <a:rect r="r" b="b" t="t" l="l"/>
              <a:pathLst>
                <a:path h="2709333" w="3101569">
                  <a:moveTo>
                    <a:pt x="0" y="0"/>
                  </a:moveTo>
                  <a:lnTo>
                    <a:pt x="3101569" y="0"/>
                  </a:lnTo>
                  <a:lnTo>
                    <a:pt x="3101569" y="2709333"/>
                  </a:lnTo>
                  <a:lnTo>
                    <a:pt x="0" y="2709333"/>
                  </a:lnTo>
                  <a:close/>
                </a:path>
              </a:pathLst>
            </a:custGeom>
            <a:solidFill>
              <a:srgbClr val="CFBDAA"/>
            </a:solidFill>
          </p:spPr>
        </p:sp>
        <p:sp>
          <p:nvSpPr>
            <p:cNvPr name="TextBox 4" id="4"/>
            <p:cNvSpPr txBox="true"/>
            <p:nvPr/>
          </p:nvSpPr>
          <p:spPr>
            <a:xfrm>
              <a:off x="0" y="-47625"/>
              <a:ext cx="3101569"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75778" y="8234718"/>
            <a:ext cx="1800986" cy="2052282"/>
          </a:xfrm>
          <a:custGeom>
            <a:avLst/>
            <a:gdLst/>
            <a:ahLst/>
            <a:cxnLst/>
            <a:rect r="r" b="b" t="t" l="l"/>
            <a:pathLst>
              <a:path h="2052282" w="1800986">
                <a:moveTo>
                  <a:pt x="0" y="0"/>
                </a:moveTo>
                <a:lnTo>
                  <a:pt x="1800986" y="0"/>
                </a:lnTo>
                <a:lnTo>
                  <a:pt x="1800986" y="2052282"/>
                </a:lnTo>
                <a:lnTo>
                  <a:pt x="0" y="2052282"/>
                </a:lnTo>
                <a:lnTo>
                  <a:pt x="0" y="0"/>
                </a:lnTo>
                <a:close/>
              </a:path>
            </a:pathLst>
          </a:custGeom>
          <a:blipFill>
            <a:blip r:embed="rId2">
              <a:extLst>
                <a:ext uri="{96DAC541-7B7A-43D3-8B79-37D633B846F1}">
                  <asvg:svgBlip xmlns:asvg="http://schemas.microsoft.com/office/drawing/2016/SVG/main" r:embed="rId3"/>
                </a:ext>
              </a:extLst>
            </a:blip>
            <a:stretch>
              <a:fillRect l="0" t="0" r="0" b="-13033"/>
            </a:stretch>
          </a:blipFill>
        </p:spPr>
      </p:sp>
      <p:grpSp>
        <p:nvGrpSpPr>
          <p:cNvPr name="Group 6" id="6"/>
          <p:cNvGrpSpPr/>
          <p:nvPr/>
        </p:nvGrpSpPr>
        <p:grpSpPr>
          <a:xfrm rot="0">
            <a:off x="5702202" y="575884"/>
            <a:ext cx="2917312" cy="291731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454492" y="2763868"/>
            <a:ext cx="4276968" cy="5216464"/>
            <a:chOff x="0" y="0"/>
            <a:chExt cx="5702624" cy="6955285"/>
          </a:xfrm>
        </p:grpSpPr>
        <p:pic>
          <p:nvPicPr>
            <p:cNvPr name="Picture 10" id="10"/>
            <p:cNvPicPr>
              <a:picLocks noChangeAspect="true"/>
            </p:cNvPicPr>
            <p:nvPr/>
          </p:nvPicPr>
          <p:blipFill>
            <a:blip r:embed="rId4"/>
            <a:srcRect l="34024" t="0" r="34024" b="0"/>
            <a:stretch>
              <a:fillRect/>
            </a:stretch>
          </p:blipFill>
          <p:spPr>
            <a:xfrm flipH="false" flipV="false">
              <a:off x="0" y="0"/>
              <a:ext cx="5702624" cy="6955285"/>
            </a:xfrm>
            <a:prstGeom prst="rect">
              <a:avLst/>
            </a:prstGeom>
          </p:spPr>
        </p:pic>
      </p:grpSp>
      <p:sp>
        <p:nvSpPr>
          <p:cNvPr name="TextBox 11" id="11"/>
          <p:cNvSpPr txBox="true"/>
          <p:nvPr/>
        </p:nvSpPr>
        <p:spPr>
          <a:xfrm rot="0">
            <a:off x="16731460" y="9474146"/>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01</a:t>
            </a:r>
          </a:p>
        </p:txBody>
      </p:sp>
      <p:sp>
        <p:nvSpPr>
          <p:cNvPr name="TextBox 12" id="12"/>
          <p:cNvSpPr txBox="true"/>
          <p:nvPr/>
        </p:nvSpPr>
        <p:spPr>
          <a:xfrm rot="0">
            <a:off x="157570" y="1181100"/>
            <a:ext cx="9224078" cy="2489229"/>
          </a:xfrm>
          <a:prstGeom prst="rect">
            <a:avLst/>
          </a:prstGeom>
        </p:spPr>
        <p:txBody>
          <a:bodyPr anchor="t" rtlCol="false" tIns="0" lIns="0" bIns="0" rIns="0">
            <a:spAutoFit/>
          </a:bodyPr>
          <a:lstStyle/>
          <a:p>
            <a:pPr algn="l">
              <a:lnSpc>
                <a:spcPts val="9501"/>
              </a:lnSpc>
            </a:pPr>
            <a:r>
              <a:rPr lang="en-US" sz="9501">
                <a:solidFill>
                  <a:srgbClr val="492D1A"/>
                </a:solidFill>
                <a:latin typeface="Catchy Mager"/>
                <a:ea typeface="Catchy Mager"/>
                <a:cs typeface="Catchy Mager"/>
                <a:sym typeface="Catchy Mager"/>
              </a:rPr>
              <a:t>What’s the project about?</a:t>
            </a:r>
          </a:p>
        </p:txBody>
      </p:sp>
      <p:sp>
        <p:nvSpPr>
          <p:cNvPr name="TextBox 13" id="13"/>
          <p:cNvSpPr txBox="true"/>
          <p:nvPr/>
        </p:nvSpPr>
        <p:spPr>
          <a:xfrm rot="0">
            <a:off x="157570" y="4003944"/>
            <a:ext cx="9949742" cy="1747901"/>
          </a:xfrm>
          <a:prstGeom prst="rect">
            <a:avLst/>
          </a:prstGeom>
        </p:spPr>
        <p:txBody>
          <a:bodyPr anchor="t" rtlCol="false" tIns="0" lIns="0" bIns="0" rIns="0">
            <a:spAutoFit/>
          </a:bodyPr>
          <a:lstStyle/>
          <a:p>
            <a:pPr algn="l">
              <a:lnSpc>
                <a:spcPts val="3471"/>
              </a:lnSpc>
            </a:pPr>
            <a:r>
              <a:rPr lang="en-US" sz="2799">
                <a:solidFill>
                  <a:srgbClr val="482D1A"/>
                </a:solidFill>
                <a:latin typeface="Canva Sans"/>
                <a:ea typeface="Canva Sans"/>
                <a:cs typeface="Canva Sans"/>
                <a:sym typeface="Canva Sans"/>
              </a:rPr>
              <a:t>This project involves a comprehensive UI/UX analysis and redesign of the Damson Furniture website, focusing on improving usability, accessibility, and overall user experience.</a:t>
            </a:r>
          </a:p>
        </p:txBody>
      </p:sp>
      <p:sp>
        <p:nvSpPr>
          <p:cNvPr name="TextBox 14" id="14"/>
          <p:cNvSpPr txBox="true"/>
          <p:nvPr/>
        </p:nvSpPr>
        <p:spPr>
          <a:xfrm rot="0">
            <a:off x="157570" y="6048667"/>
            <a:ext cx="9847078" cy="2326640"/>
          </a:xfrm>
          <a:prstGeom prst="rect">
            <a:avLst/>
          </a:prstGeom>
        </p:spPr>
        <p:txBody>
          <a:bodyPr anchor="t" rtlCol="false" tIns="0" lIns="0" bIns="0" rIns="0">
            <a:spAutoFit/>
          </a:bodyPr>
          <a:lstStyle/>
          <a:p>
            <a:pPr algn="l">
              <a:lnSpc>
                <a:spcPts val="4587"/>
              </a:lnSpc>
            </a:pPr>
            <a:r>
              <a:rPr lang="en-US" sz="3699" b="true">
                <a:solidFill>
                  <a:srgbClr val="492D1A"/>
                </a:solidFill>
                <a:latin typeface="Canva Sans Bold"/>
                <a:ea typeface="Canva Sans Bold"/>
                <a:cs typeface="Canva Sans Bold"/>
                <a:sym typeface="Canva Sans Bold"/>
              </a:rPr>
              <a:t>Project Goal</a:t>
            </a:r>
          </a:p>
          <a:p>
            <a:pPr algn="l" marL="0" indent="0" lvl="0">
              <a:lnSpc>
                <a:spcPts val="3471"/>
              </a:lnSpc>
              <a:spcBef>
                <a:spcPct val="0"/>
              </a:spcBef>
            </a:pPr>
            <a:r>
              <a:rPr lang="en-US" sz="2799">
                <a:solidFill>
                  <a:srgbClr val="482D1A"/>
                </a:solidFill>
                <a:latin typeface="Canva Sans"/>
                <a:ea typeface="Canva Sans"/>
                <a:cs typeface="Canva Sans"/>
                <a:sym typeface="Canva Sans"/>
              </a:rPr>
              <a:t>To redesign the Damson Furniture website by applying HCI principles, improving visual hierarchy, navigation, and creating a more intuitive and accessible shopping experience.</a:t>
            </a:r>
          </a:p>
        </p:txBody>
      </p:sp>
      <p:grpSp>
        <p:nvGrpSpPr>
          <p:cNvPr name="Group 15" id="15"/>
          <p:cNvGrpSpPr/>
          <p:nvPr/>
        </p:nvGrpSpPr>
        <p:grpSpPr>
          <a:xfrm rot="0">
            <a:off x="12454492" y="2763868"/>
            <a:ext cx="4276968" cy="5216464"/>
            <a:chOff x="0" y="0"/>
            <a:chExt cx="5702624" cy="6955285"/>
          </a:xfrm>
        </p:grpSpPr>
        <p:pic>
          <p:nvPicPr>
            <p:cNvPr name="Picture 16" id="16"/>
            <p:cNvPicPr>
              <a:picLocks noChangeAspect="true"/>
            </p:cNvPicPr>
            <p:nvPr/>
          </p:nvPicPr>
          <p:blipFill>
            <a:blip r:embed="rId5"/>
            <a:srcRect l="0" t="0" r="53880" b="0"/>
            <a:stretch>
              <a:fillRect/>
            </a:stretch>
          </p:blipFill>
          <p:spPr>
            <a:xfrm flipH="false" flipV="false">
              <a:off x="0" y="0"/>
              <a:ext cx="5702624" cy="6955285"/>
            </a:xfrm>
            <a:prstGeom prst="rect">
              <a:avLst/>
            </a:prstGeom>
          </p:spPr>
        </p:pic>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10019565" y="4417539"/>
            <a:ext cx="8084345" cy="1406155"/>
            <a:chOff x="0" y="0"/>
            <a:chExt cx="10779127" cy="1874873"/>
          </a:xfrm>
        </p:grpSpPr>
        <p:pic>
          <p:nvPicPr>
            <p:cNvPr name="Picture 3" id="3"/>
            <p:cNvPicPr>
              <a:picLocks noChangeAspect="true"/>
            </p:cNvPicPr>
            <p:nvPr/>
          </p:nvPicPr>
          <p:blipFill>
            <a:blip r:embed="rId2"/>
            <a:srcRect l="12629" t="0" r="12629" b="0"/>
            <a:stretch>
              <a:fillRect/>
            </a:stretch>
          </p:blipFill>
          <p:spPr>
            <a:xfrm flipH="false" flipV="false">
              <a:off x="0" y="0"/>
              <a:ext cx="10779127" cy="1874873"/>
            </a:xfrm>
            <a:prstGeom prst="rect">
              <a:avLst/>
            </a:prstGeom>
          </p:spPr>
        </p:pic>
      </p:grpSp>
      <p:sp>
        <p:nvSpPr>
          <p:cNvPr name="Freeform 4" id="4"/>
          <p:cNvSpPr/>
          <p:nvPr/>
        </p:nvSpPr>
        <p:spPr>
          <a:xfrm flipH="false" flipV="false" rot="0">
            <a:off x="105964" y="9343199"/>
            <a:ext cx="1175029" cy="1338984"/>
          </a:xfrm>
          <a:custGeom>
            <a:avLst/>
            <a:gdLst/>
            <a:ahLst/>
            <a:cxnLst/>
            <a:rect r="r" b="b" t="t" l="l"/>
            <a:pathLst>
              <a:path h="1338984" w="1175029">
                <a:moveTo>
                  <a:pt x="0" y="0"/>
                </a:moveTo>
                <a:lnTo>
                  <a:pt x="1175029" y="0"/>
                </a:lnTo>
                <a:lnTo>
                  <a:pt x="1175029" y="1338984"/>
                </a:lnTo>
                <a:lnTo>
                  <a:pt x="0" y="1338984"/>
                </a:lnTo>
                <a:lnTo>
                  <a:pt x="0" y="0"/>
                </a:lnTo>
                <a:close/>
              </a:path>
            </a:pathLst>
          </a:custGeom>
          <a:blipFill>
            <a:blip r:embed="rId3">
              <a:extLst>
                <a:ext uri="{96DAC541-7B7A-43D3-8B79-37D633B846F1}">
                  <asvg:svgBlip xmlns:asvg="http://schemas.microsoft.com/office/drawing/2016/SVG/main" r:embed="rId4"/>
                </a:ext>
              </a:extLst>
            </a:blip>
            <a:stretch>
              <a:fillRect l="0" t="0" r="0" b="-13033"/>
            </a:stretch>
          </a:blipFill>
        </p:spPr>
      </p:sp>
      <p:grpSp>
        <p:nvGrpSpPr>
          <p:cNvPr name="Group 5" id="5"/>
          <p:cNvGrpSpPr/>
          <p:nvPr/>
        </p:nvGrpSpPr>
        <p:grpSpPr>
          <a:xfrm rot="0">
            <a:off x="471272" y="1805277"/>
            <a:ext cx="9367470" cy="1488327"/>
            <a:chOff x="0" y="0"/>
            <a:chExt cx="2467153" cy="391987"/>
          </a:xfrm>
        </p:grpSpPr>
        <p:sp>
          <p:nvSpPr>
            <p:cNvPr name="Freeform 6" id="6"/>
            <p:cNvSpPr/>
            <p:nvPr/>
          </p:nvSpPr>
          <p:spPr>
            <a:xfrm flipH="false" flipV="false" rot="0">
              <a:off x="0" y="0"/>
              <a:ext cx="2467153" cy="391987"/>
            </a:xfrm>
            <a:custGeom>
              <a:avLst/>
              <a:gdLst/>
              <a:ahLst/>
              <a:cxnLst/>
              <a:rect r="r" b="b" t="t" l="l"/>
              <a:pathLst>
                <a:path h="391987" w="2467153">
                  <a:moveTo>
                    <a:pt x="0" y="0"/>
                  </a:moveTo>
                  <a:lnTo>
                    <a:pt x="2467153" y="0"/>
                  </a:lnTo>
                  <a:lnTo>
                    <a:pt x="2467153" y="391987"/>
                  </a:lnTo>
                  <a:lnTo>
                    <a:pt x="0" y="391987"/>
                  </a:lnTo>
                  <a:close/>
                </a:path>
              </a:pathLst>
            </a:custGeom>
            <a:solidFill>
              <a:srgbClr val="CFBDAA"/>
            </a:solidFill>
          </p:spPr>
        </p:sp>
        <p:sp>
          <p:nvSpPr>
            <p:cNvPr name="TextBox 7" id="7"/>
            <p:cNvSpPr txBox="true"/>
            <p:nvPr/>
          </p:nvSpPr>
          <p:spPr>
            <a:xfrm>
              <a:off x="0" y="-47625"/>
              <a:ext cx="2467153" cy="43961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71272" y="3788904"/>
            <a:ext cx="9367470" cy="3330667"/>
            <a:chOff x="0" y="0"/>
            <a:chExt cx="2467153" cy="877213"/>
          </a:xfrm>
        </p:grpSpPr>
        <p:sp>
          <p:nvSpPr>
            <p:cNvPr name="Freeform 9" id="9"/>
            <p:cNvSpPr/>
            <p:nvPr/>
          </p:nvSpPr>
          <p:spPr>
            <a:xfrm flipH="false" flipV="false" rot="0">
              <a:off x="0" y="0"/>
              <a:ext cx="2467153" cy="877213"/>
            </a:xfrm>
            <a:custGeom>
              <a:avLst/>
              <a:gdLst/>
              <a:ahLst/>
              <a:cxnLst/>
              <a:rect r="r" b="b" t="t" l="l"/>
              <a:pathLst>
                <a:path h="877213" w="2467153">
                  <a:moveTo>
                    <a:pt x="0" y="0"/>
                  </a:moveTo>
                  <a:lnTo>
                    <a:pt x="2467153" y="0"/>
                  </a:lnTo>
                  <a:lnTo>
                    <a:pt x="2467153" y="877213"/>
                  </a:lnTo>
                  <a:lnTo>
                    <a:pt x="0" y="877213"/>
                  </a:lnTo>
                  <a:close/>
                </a:path>
              </a:pathLst>
            </a:custGeom>
            <a:solidFill>
              <a:srgbClr val="CFBDAA"/>
            </a:solidFill>
          </p:spPr>
        </p:sp>
        <p:sp>
          <p:nvSpPr>
            <p:cNvPr name="TextBox 10" id="10"/>
            <p:cNvSpPr txBox="true"/>
            <p:nvPr/>
          </p:nvSpPr>
          <p:spPr>
            <a:xfrm>
              <a:off x="0" y="-47625"/>
              <a:ext cx="2467153" cy="92483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54679" y="7534019"/>
            <a:ext cx="9464885" cy="1809180"/>
            <a:chOff x="0" y="0"/>
            <a:chExt cx="2492809" cy="476492"/>
          </a:xfrm>
        </p:grpSpPr>
        <p:sp>
          <p:nvSpPr>
            <p:cNvPr name="Freeform 12" id="12"/>
            <p:cNvSpPr/>
            <p:nvPr/>
          </p:nvSpPr>
          <p:spPr>
            <a:xfrm flipH="false" flipV="false" rot="0">
              <a:off x="0" y="0"/>
              <a:ext cx="2492809" cy="476492"/>
            </a:xfrm>
            <a:custGeom>
              <a:avLst/>
              <a:gdLst/>
              <a:ahLst/>
              <a:cxnLst/>
              <a:rect r="r" b="b" t="t" l="l"/>
              <a:pathLst>
                <a:path h="476492" w="2492809">
                  <a:moveTo>
                    <a:pt x="0" y="0"/>
                  </a:moveTo>
                  <a:lnTo>
                    <a:pt x="2492809" y="0"/>
                  </a:lnTo>
                  <a:lnTo>
                    <a:pt x="2492809" y="476492"/>
                  </a:lnTo>
                  <a:lnTo>
                    <a:pt x="0" y="476492"/>
                  </a:lnTo>
                  <a:close/>
                </a:path>
              </a:pathLst>
            </a:custGeom>
            <a:solidFill>
              <a:srgbClr val="CFBDAA"/>
            </a:solidFill>
          </p:spPr>
        </p:sp>
        <p:sp>
          <p:nvSpPr>
            <p:cNvPr name="TextBox 13" id="13"/>
            <p:cNvSpPr txBox="true"/>
            <p:nvPr/>
          </p:nvSpPr>
          <p:spPr>
            <a:xfrm>
              <a:off x="0" y="-47625"/>
              <a:ext cx="2492809" cy="524117"/>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068716" y="247744"/>
            <a:ext cx="7986043" cy="3693545"/>
          </a:xfrm>
          <a:custGeom>
            <a:avLst/>
            <a:gdLst/>
            <a:ahLst/>
            <a:cxnLst/>
            <a:rect r="r" b="b" t="t" l="l"/>
            <a:pathLst>
              <a:path h="3693545" w="7986043">
                <a:moveTo>
                  <a:pt x="0" y="0"/>
                </a:moveTo>
                <a:lnTo>
                  <a:pt x="7986043" y="0"/>
                </a:lnTo>
                <a:lnTo>
                  <a:pt x="7986043" y="3693545"/>
                </a:lnTo>
                <a:lnTo>
                  <a:pt x="0" y="3693545"/>
                </a:lnTo>
                <a:lnTo>
                  <a:pt x="0" y="0"/>
                </a:lnTo>
                <a:close/>
              </a:path>
            </a:pathLst>
          </a:custGeom>
          <a:blipFill>
            <a:blip r:embed="rId5"/>
            <a:stretch>
              <a:fillRect l="0" t="0" r="0" b="0"/>
            </a:stretch>
          </a:blipFill>
        </p:spPr>
      </p:sp>
      <p:sp>
        <p:nvSpPr>
          <p:cNvPr name="Freeform 15" id="15"/>
          <p:cNvSpPr/>
          <p:nvPr/>
        </p:nvSpPr>
        <p:spPr>
          <a:xfrm flipH="false" flipV="false" rot="0">
            <a:off x="10068716" y="7616048"/>
            <a:ext cx="8035194" cy="1446335"/>
          </a:xfrm>
          <a:custGeom>
            <a:avLst/>
            <a:gdLst/>
            <a:ahLst/>
            <a:cxnLst/>
            <a:rect r="r" b="b" t="t" l="l"/>
            <a:pathLst>
              <a:path h="1446335" w="8035194">
                <a:moveTo>
                  <a:pt x="0" y="0"/>
                </a:moveTo>
                <a:lnTo>
                  <a:pt x="8035194" y="0"/>
                </a:lnTo>
                <a:lnTo>
                  <a:pt x="8035194" y="1446335"/>
                </a:lnTo>
                <a:lnTo>
                  <a:pt x="0" y="1446335"/>
                </a:lnTo>
                <a:lnTo>
                  <a:pt x="0" y="0"/>
                </a:lnTo>
                <a:close/>
              </a:path>
            </a:pathLst>
          </a:custGeom>
          <a:blipFill>
            <a:blip r:embed="rId6"/>
            <a:stretch>
              <a:fillRect l="0" t="0" r="0" b="0"/>
            </a:stretch>
          </a:blipFill>
        </p:spPr>
      </p:sp>
      <p:sp>
        <p:nvSpPr>
          <p:cNvPr name="TextBox 16" id="16"/>
          <p:cNvSpPr txBox="true"/>
          <p:nvPr/>
        </p:nvSpPr>
        <p:spPr>
          <a:xfrm rot="0">
            <a:off x="444467" y="815958"/>
            <a:ext cx="9381648" cy="715662"/>
          </a:xfrm>
          <a:prstGeom prst="rect">
            <a:avLst/>
          </a:prstGeom>
        </p:spPr>
        <p:txBody>
          <a:bodyPr anchor="t" rtlCol="false" tIns="0" lIns="0" bIns="0" rIns="0">
            <a:spAutoFit/>
          </a:bodyPr>
          <a:lstStyle/>
          <a:p>
            <a:pPr algn="l">
              <a:lnSpc>
                <a:spcPts val="5300"/>
              </a:lnSpc>
            </a:pPr>
            <a:r>
              <a:rPr lang="en-US" sz="5300">
                <a:solidFill>
                  <a:srgbClr val="492D1A"/>
                </a:solidFill>
                <a:latin typeface="Catchy Mager"/>
                <a:ea typeface="Catchy Mager"/>
                <a:cs typeface="Catchy Mager"/>
                <a:sym typeface="Catchy Mager"/>
              </a:rPr>
              <a:t>Old Design UX Problems</a:t>
            </a:r>
          </a:p>
        </p:txBody>
      </p:sp>
      <p:sp>
        <p:nvSpPr>
          <p:cNvPr name="TextBox 17" id="17"/>
          <p:cNvSpPr txBox="true"/>
          <p:nvPr/>
        </p:nvSpPr>
        <p:spPr>
          <a:xfrm rot="0">
            <a:off x="16731460" y="9530726"/>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02</a:t>
            </a:r>
          </a:p>
        </p:txBody>
      </p:sp>
      <p:sp>
        <p:nvSpPr>
          <p:cNvPr name="TextBox 18" id="18"/>
          <p:cNvSpPr txBox="true"/>
          <p:nvPr/>
        </p:nvSpPr>
        <p:spPr>
          <a:xfrm rot="0">
            <a:off x="693479" y="7852996"/>
            <a:ext cx="8255170" cy="1020064"/>
          </a:xfrm>
          <a:prstGeom prst="rect">
            <a:avLst/>
          </a:prstGeom>
        </p:spPr>
        <p:txBody>
          <a:bodyPr anchor="t" rtlCol="false" tIns="0" lIns="0" bIns="0" rIns="0">
            <a:spAutoFit/>
          </a:bodyPr>
          <a:lstStyle/>
          <a:p>
            <a:pPr algn="l">
              <a:lnSpc>
                <a:spcPts val="2660"/>
              </a:lnSpc>
              <a:spcBef>
                <a:spcPct val="0"/>
              </a:spcBef>
            </a:pPr>
            <a:r>
              <a:rPr lang="en-US" sz="2660">
                <a:solidFill>
                  <a:srgbClr val="76553B"/>
                </a:solidFill>
                <a:latin typeface="Canva Sans"/>
                <a:ea typeface="Canva Sans"/>
                <a:cs typeface="Canva Sans"/>
                <a:sym typeface="Canva Sans"/>
              </a:rPr>
              <a:t>Certificates and information about the company are scattered throughout the homepage alongside the products, which may lead to confusion.</a:t>
            </a:r>
          </a:p>
        </p:txBody>
      </p:sp>
      <p:sp>
        <p:nvSpPr>
          <p:cNvPr name="TextBox 19" id="19"/>
          <p:cNvSpPr txBox="true"/>
          <p:nvPr/>
        </p:nvSpPr>
        <p:spPr>
          <a:xfrm rot="0">
            <a:off x="693479" y="4274725"/>
            <a:ext cx="8255170" cy="2353528"/>
          </a:xfrm>
          <a:prstGeom prst="rect">
            <a:avLst/>
          </a:prstGeom>
        </p:spPr>
        <p:txBody>
          <a:bodyPr anchor="t" rtlCol="false" tIns="0" lIns="0" bIns="0" rIns="0">
            <a:spAutoFit/>
          </a:bodyPr>
          <a:lstStyle/>
          <a:p>
            <a:pPr algn="l">
              <a:lnSpc>
                <a:spcPts val="2658"/>
              </a:lnSpc>
              <a:spcBef>
                <a:spcPct val="0"/>
              </a:spcBef>
            </a:pPr>
            <a:r>
              <a:rPr lang="en-US" sz="2658">
                <a:solidFill>
                  <a:srgbClr val="76553B"/>
                </a:solidFill>
                <a:latin typeface="Canva Sans"/>
                <a:ea typeface="Canva Sans"/>
                <a:cs typeface="Canva Sans"/>
                <a:sym typeface="Canva Sans"/>
              </a:rPr>
              <a:t>The bar at the beginning of the homepage should have quick access to both branches and addresses, but in fact, the bar moves continuously which make it not easy for the user to access the branches quickly. Also, every word you click on in the bar redirects to branches, which leads to insufficient redundancy.</a:t>
            </a:r>
          </a:p>
        </p:txBody>
      </p:sp>
      <p:sp>
        <p:nvSpPr>
          <p:cNvPr name="TextBox 20" id="20"/>
          <p:cNvSpPr txBox="true"/>
          <p:nvPr/>
        </p:nvSpPr>
        <p:spPr>
          <a:xfrm rot="0">
            <a:off x="693479" y="2078377"/>
            <a:ext cx="8883624" cy="1020173"/>
          </a:xfrm>
          <a:prstGeom prst="rect">
            <a:avLst/>
          </a:prstGeom>
        </p:spPr>
        <p:txBody>
          <a:bodyPr anchor="t" rtlCol="false" tIns="0" lIns="0" bIns="0" rIns="0">
            <a:spAutoFit/>
          </a:bodyPr>
          <a:lstStyle/>
          <a:p>
            <a:pPr algn="just">
              <a:lnSpc>
                <a:spcPts val="2664"/>
              </a:lnSpc>
            </a:pPr>
            <a:r>
              <a:rPr lang="en-US" sz="2664">
                <a:solidFill>
                  <a:srgbClr val="76553B"/>
                </a:solidFill>
                <a:latin typeface="Canva Sans"/>
                <a:ea typeface="Canva Sans"/>
                <a:cs typeface="Canva Sans"/>
                <a:sym typeface="Canva Sans"/>
              </a:rPr>
              <a:t>The first image displayed on the homepage creates the illusion of being clickable; however, it is merely a static image that does not lead the user anywhere.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202040" y="8641103"/>
            <a:ext cx="1849117" cy="1645897"/>
            <a:chOff x="0" y="0"/>
            <a:chExt cx="487010" cy="433487"/>
          </a:xfrm>
        </p:grpSpPr>
        <p:sp>
          <p:nvSpPr>
            <p:cNvPr name="Freeform 3" id="3"/>
            <p:cNvSpPr/>
            <p:nvPr/>
          </p:nvSpPr>
          <p:spPr>
            <a:xfrm flipH="false" flipV="false" rot="0">
              <a:off x="0" y="0"/>
              <a:ext cx="487010" cy="433487"/>
            </a:xfrm>
            <a:custGeom>
              <a:avLst/>
              <a:gdLst/>
              <a:ahLst/>
              <a:cxnLst/>
              <a:rect r="r" b="b" t="t" l="l"/>
              <a:pathLst>
                <a:path h="433487" w="487010">
                  <a:moveTo>
                    <a:pt x="0" y="0"/>
                  </a:moveTo>
                  <a:lnTo>
                    <a:pt x="487010" y="0"/>
                  </a:lnTo>
                  <a:lnTo>
                    <a:pt x="487010" y="433487"/>
                  </a:lnTo>
                  <a:lnTo>
                    <a:pt x="0" y="433487"/>
                  </a:lnTo>
                  <a:close/>
                </a:path>
              </a:pathLst>
            </a:custGeom>
            <a:solidFill>
              <a:srgbClr val="CFBDAA"/>
            </a:solidFill>
          </p:spPr>
        </p:sp>
        <p:sp>
          <p:nvSpPr>
            <p:cNvPr name="TextBox 4" id="4"/>
            <p:cNvSpPr txBox="true"/>
            <p:nvPr/>
          </p:nvSpPr>
          <p:spPr>
            <a:xfrm>
              <a:off x="0" y="-47625"/>
              <a:ext cx="487010" cy="48111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39793" y="8983980"/>
            <a:ext cx="1175029" cy="1338984"/>
          </a:xfrm>
          <a:custGeom>
            <a:avLst/>
            <a:gdLst/>
            <a:ahLst/>
            <a:cxnLst/>
            <a:rect r="r" b="b" t="t" l="l"/>
            <a:pathLst>
              <a:path h="1338984" w="1175029">
                <a:moveTo>
                  <a:pt x="0" y="0"/>
                </a:moveTo>
                <a:lnTo>
                  <a:pt x="1175029" y="0"/>
                </a:lnTo>
                <a:lnTo>
                  <a:pt x="1175029" y="1338984"/>
                </a:lnTo>
                <a:lnTo>
                  <a:pt x="0" y="1338984"/>
                </a:lnTo>
                <a:lnTo>
                  <a:pt x="0" y="0"/>
                </a:lnTo>
                <a:close/>
              </a:path>
            </a:pathLst>
          </a:custGeom>
          <a:blipFill>
            <a:blip r:embed="rId2">
              <a:extLst>
                <a:ext uri="{96DAC541-7B7A-43D3-8B79-37D633B846F1}">
                  <asvg:svgBlip xmlns:asvg="http://schemas.microsoft.com/office/drawing/2016/SVG/main" r:embed="rId3"/>
                </a:ext>
              </a:extLst>
            </a:blip>
            <a:stretch>
              <a:fillRect l="0" t="0" r="0" b="-13033"/>
            </a:stretch>
          </a:blipFill>
        </p:spPr>
      </p:sp>
      <p:sp>
        <p:nvSpPr>
          <p:cNvPr name="Freeform 6" id="6"/>
          <p:cNvSpPr/>
          <p:nvPr/>
        </p:nvSpPr>
        <p:spPr>
          <a:xfrm flipH="false" flipV="false" rot="0">
            <a:off x="11049389" y="0"/>
            <a:ext cx="7238611" cy="3230230"/>
          </a:xfrm>
          <a:custGeom>
            <a:avLst/>
            <a:gdLst/>
            <a:ahLst/>
            <a:cxnLst/>
            <a:rect r="r" b="b" t="t" l="l"/>
            <a:pathLst>
              <a:path h="3230230" w="7238611">
                <a:moveTo>
                  <a:pt x="0" y="0"/>
                </a:moveTo>
                <a:lnTo>
                  <a:pt x="7238611" y="0"/>
                </a:lnTo>
                <a:lnTo>
                  <a:pt x="7238611" y="3230230"/>
                </a:lnTo>
                <a:lnTo>
                  <a:pt x="0" y="3230230"/>
                </a:lnTo>
                <a:lnTo>
                  <a:pt x="0" y="0"/>
                </a:lnTo>
                <a:close/>
              </a:path>
            </a:pathLst>
          </a:custGeom>
          <a:blipFill>
            <a:blip r:embed="rId4"/>
            <a:stretch>
              <a:fillRect l="0" t="0" r="0" b="0"/>
            </a:stretch>
          </a:blipFill>
        </p:spPr>
      </p:sp>
      <p:sp>
        <p:nvSpPr>
          <p:cNvPr name="Freeform 7" id="7"/>
          <p:cNvSpPr/>
          <p:nvPr/>
        </p:nvSpPr>
        <p:spPr>
          <a:xfrm flipH="false" flipV="false" rot="0">
            <a:off x="11049389" y="3230230"/>
            <a:ext cx="7238611" cy="2914188"/>
          </a:xfrm>
          <a:custGeom>
            <a:avLst/>
            <a:gdLst/>
            <a:ahLst/>
            <a:cxnLst/>
            <a:rect r="r" b="b" t="t" l="l"/>
            <a:pathLst>
              <a:path h="2914188" w="7238611">
                <a:moveTo>
                  <a:pt x="0" y="0"/>
                </a:moveTo>
                <a:lnTo>
                  <a:pt x="7238611" y="0"/>
                </a:lnTo>
                <a:lnTo>
                  <a:pt x="7238611" y="2914188"/>
                </a:lnTo>
                <a:lnTo>
                  <a:pt x="0" y="2914188"/>
                </a:lnTo>
                <a:lnTo>
                  <a:pt x="0" y="0"/>
                </a:lnTo>
                <a:close/>
              </a:path>
            </a:pathLst>
          </a:custGeom>
          <a:blipFill>
            <a:blip r:embed="rId5"/>
            <a:stretch>
              <a:fillRect l="0" t="0" r="0" b="-16744"/>
            </a:stretch>
          </a:blipFill>
        </p:spPr>
      </p:sp>
      <p:sp>
        <p:nvSpPr>
          <p:cNvPr name="Freeform 8" id="8"/>
          <p:cNvSpPr/>
          <p:nvPr/>
        </p:nvSpPr>
        <p:spPr>
          <a:xfrm flipH="false" flipV="false" rot="0">
            <a:off x="0" y="7059495"/>
            <a:ext cx="6505328" cy="3163216"/>
          </a:xfrm>
          <a:custGeom>
            <a:avLst/>
            <a:gdLst/>
            <a:ahLst/>
            <a:cxnLst/>
            <a:rect r="r" b="b" t="t" l="l"/>
            <a:pathLst>
              <a:path h="3163216" w="6505328">
                <a:moveTo>
                  <a:pt x="0" y="0"/>
                </a:moveTo>
                <a:lnTo>
                  <a:pt x="6505328" y="0"/>
                </a:lnTo>
                <a:lnTo>
                  <a:pt x="6505328" y="3163215"/>
                </a:lnTo>
                <a:lnTo>
                  <a:pt x="0" y="3163215"/>
                </a:lnTo>
                <a:lnTo>
                  <a:pt x="0" y="0"/>
                </a:lnTo>
                <a:close/>
              </a:path>
            </a:pathLst>
          </a:custGeom>
          <a:blipFill>
            <a:blip r:embed="rId6"/>
            <a:stretch>
              <a:fillRect l="0" t="0" r="0" b="0"/>
            </a:stretch>
          </a:blipFill>
        </p:spPr>
      </p:sp>
      <p:sp>
        <p:nvSpPr>
          <p:cNvPr name="TextBox 9" id="9"/>
          <p:cNvSpPr txBox="true"/>
          <p:nvPr/>
        </p:nvSpPr>
        <p:spPr>
          <a:xfrm rot="0">
            <a:off x="444467" y="815958"/>
            <a:ext cx="9381648" cy="715662"/>
          </a:xfrm>
          <a:prstGeom prst="rect">
            <a:avLst/>
          </a:prstGeom>
        </p:spPr>
        <p:txBody>
          <a:bodyPr anchor="t" rtlCol="false" tIns="0" lIns="0" bIns="0" rIns="0">
            <a:spAutoFit/>
          </a:bodyPr>
          <a:lstStyle/>
          <a:p>
            <a:pPr algn="l">
              <a:lnSpc>
                <a:spcPts val="5300"/>
              </a:lnSpc>
            </a:pPr>
            <a:r>
              <a:rPr lang="en-US" sz="5300">
                <a:solidFill>
                  <a:srgbClr val="492D1A"/>
                </a:solidFill>
                <a:latin typeface="Catchy Mager"/>
                <a:ea typeface="Catchy Mager"/>
                <a:cs typeface="Catchy Mager"/>
                <a:sym typeface="Catchy Mager"/>
              </a:rPr>
              <a:t>Old Design UX Problems</a:t>
            </a:r>
          </a:p>
        </p:txBody>
      </p:sp>
      <p:sp>
        <p:nvSpPr>
          <p:cNvPr name="TextBox 10" id="10"/>
          <p:cNvSpPr txBox="true"/>
          <p:nvPr/>
        </p:nvSpPr>
        <p:spPr>
          <a:xfrm rot="0">
            <a:off x="16731460" y="9431289"/>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03</a:t>
            </a:r>
          </a:p>
        </p:txBody>
      </p:sp>
      <p:sp>
        <p:nvSpPr>
          <p:cNvPr name="Freeform 11" id="11"/>
          <p:cNvSpPr/>
          <p:nvPr/>
        </p:nvSpPr>
        <p:spPr>
          <a:xfrm flipH="false" flipV="false" rot="0">
            <a:off x="0" y="3912542"/>
            <a:ext cx="6505328" cy="3146953"/>
          </a:xfrm>
          <a:custGeom>
            <a:avLst/>
            <a:gdLst/>
            <a:ahLst/>
            <a:cxnLst/>
            <a:rect r="r" b="b" t="t" l="l"/>
            <a:pathLst>
              <a:path h="3146953" w="6505328">
                <a:moveTo>
                  <a:pt x="0" y="0"/>
                </a:moveTo>
                <a:lnTo>
                  <a:pt x="6505328" y="0"/>
                </a:lnTo>
                <a:lnTo>
                  <a:pt x="6505328" y="3146953"/>
                </a:lnTo>
                <a:lnTo>
                  <a:pt x="0" y="3146953"/>
                </a:lnTo>
                <a:lnTo>
                  <a:pt x="0" y="0"/>
                </a:lnTo>
                <a:close/>
              </a:path>
            </a:pathLst>
          </a:custGeom>
          <a:blipFill>
            <a:blip r:embed="rId7"/>
            <a:stretch>
              <a:fillRect l="0" t="0" r="0" b="0"/>
            </a:stretch>
          </a:blipFill>
        </p:spPr>
      </p:sp>
      <p:grpSp>
        <p:nvGrpSpPr>
          <p:cNvPr name="Group 12" id="12"/>
          <p:cNvGrpSpPr/>
          <p:nvPr/>
        </p:nvGrpSpPr>
        <p:grpSpPr>
          <a:xfrm rot="0">
            <a:off x="8006812" y="6575011"/>
            <a:ext cx="9004877" cy="3125754"/>
            <a:chOff x="0" y="0"/>
            <a:chExt cx="2371655" cy="823244"/>
          </a:xfrm>
        </p:grpSpPr>
        <p:sp>
          <p:nvSpPr>
            <p:cNvPr name="Freeform 13" id="13"/>
            <p:cNvSpPr/>
            <p:nvPr/>
          </p:nvSpPr>
          <p:spPr>
            <a:xfrm flipH="false" flipV="false" rot="0">
              <a:off x="0" y="0"/>
              <a:ext cx="2371655" cy="823244"/>
            </a:xfrm>
            <a:custGeom>
              <a:avLst/>
              <a:gdLst/>
              <a:ahLst/>
              <a:cxnLst/>
              <a:rect r="r" b="b" t="t" l="l"/>
              <a:pathLst>
                <a:path h="823244" w="2371655">
                  <a:moveTo>
                    <a:pt x="0" y="0"/>
                  </a:moveTo>
                  <a:lnTo>
                    <a:pt x="2371655" y="0"/>
                  </a:lnTo>
                  <a:lnTo>
                    <a:pt x="2371655" y="823244"/>
                  </a:lnTo>
                  <a:lnTo>
                    <a:pt x="0" y="823244"/>
                  </a:lnTo>
                  <a:close/>
                </a:path>
              </a:pathLst>
            </a:custGeom>
            <a:solidFill>
              <a:srgbClr val="CFBDAA"/>
            </a:solidFill>
          </p:spPr>
        </p:sp>
        <p:sp>
          <p:nvSpPr>
            <p:cNvPr name="TextBox 14" id="14"/>
            <p:cNvSpPr txBox="true"/>
            <p:nvPr/>
          </p:nvSpPr>
          <p:spPr>
            <a:xfrm>
              <a:off x="0" y="-47625"/>
              <a:ext cx="2371655" cy="87086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44467" y="1771163"/>
            <a:ext cx="9381648" cy="1901837"/>
            <a:chOff x="0" y="0"/>
            <a:chExt cx="2470887" cy="500895"/>
          </a:xfrm>
        </p:grpSpPr>
        <p:sp>
          <p:nvSpPr>
            <p:cNvPr name="Freeform 16" id="16"/>
            <p:cNvSpPr/>
            <p:nvPr/>
          </p:nvSpPr>
          <p:spPr>
            <a:xfrm flipH="false" flipV="false" rot="0">
              <a:off x="0" y="0"/>
              <a:ext cx="2470887" cy="500895"/>
            </a:xfrm>
            <a:custGeom>
              <a:avLst/>
              <a:gdLst/>
              <a:ahLst/>
              <a:cxnLst/>
              <a:rect r="r" b="b" t="t" l="l"/>
              <a:pathLst>
                <a:path h="500895" w="2470887">
                  <a:moveTo>
                    <a:pt x="0" y="0"/>
                  </a:moveTo>
                  <a:lnTo>
                    <a:pt x="2470887" y="0"/>
                  </a:lnTo>
                  <a:lnTo>
                    <a:pt x="2470887" y="500895"/>
                  </a:lnTo>
                  <a:lnTo>
                    <a:pt x="0" y="500895"/>
                  </a:lnTo>
                  <a:close/>
                </a:path>
              </a:pathLst>
            </a:custGeom>
            <a:solidFill>
              <a:srgbClr val="CFBDAA"/>
            </a:solidFill>
          </p:spPr>
        </p:sp>
        <p:sp>
          <p:nvSpPr>
            <p:cNvPr name="TextBox 17" id="17"/>
            <p:cNvSpPr txBox="true"/>
            <p:nvPr/>
          </p:nvSpPr>
          <p:spPr>
            <a:xfrm>
              <a:off x="0" y="-47625"/>
              <a:ext cx="2470887" cy="54852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658312" y="2069174"/>
            <a:ext cx="8953957" cy="1353439"/>
          </a:xfrm>
          <a:prstGeom prst="rect">
            <a:avLst/>
          </a:prstGeom>
        </p:spPr>
        <p:txBody>
          <a:bodyPr anchor="t" rtlCol="false" tIns="0" lIns="0" bIns="0" rIns="0">
            <a:spAutoFit/>
          </a:bodyPr>
          <a:lstStyle/>
          <a:p>
            <a:pPr algn="just" marL="0" indent="0" lvl="0">
              <a:lnSpc>
                <a:spcPts val="2660"/>
              </a:lnSpc>
            </a:pPr>
            <a:r>
              <a:rPr lang="en-US" sz="2660">
                <a:solidFill>
                  <a:srgbClr val="76553B"/>
                </a:solidFill>
                <a:latin typeface="Canva Sans"/>
                <a:ea typeface="Canva Sans"/>
                <a:cs typeface="Canva Sans"/>
                <a:sym typeface="Canva Sans"/>
              </a:rPr>
              <a:t>The homepage displays all product categories, </a:t>
            </a:r>
          </a:p>
          <a:p>
            <a:pPr algn="just" marL="0" indent="0" lvl="0">
              <a:lnSpc>
                <a:spcPts val="2660"/>
              </a:lnSpc>
            </a:pPr>
            <a:r>
              <a:rPr lang="en-US" sz="2660">
                <a:solidFill>
                  <a:srgbClr val="76553B"/>
                </a:solidFill>
                <a:latin typeface="Canva Sans"/>
                <a:ea typeface="Canva Sans"/>
                <a:cs typeface="Canva Sans"/>
                <a:sym typeface="Canva Sans"/>
              </a:rPr>
              <a:t>resulting in it being excessively long and making</a:t>
            </a:r>
          </a:p>
          <a:p>
            <a:pPr algn="just">
              <a:lnSpc>
                <a:spcPts val="2660"/>
              </a:lnSpc>
            </a:pPr>
            <a:r>
              <a:rPr lang="en-US" sz="2660">
                <a:solidFill>
                  <a:srgbClr val="76553B"/>
                </a:solidFill>
                <a:latin typeface="Canva Sans"/>
                <a:ea typeface="Canva Sans"/>
                <a:cs typeface="Canva Sans"/>
                <a:sym typeface="Canva Sans"/>
              </a:rPr>
              <a:t>it more difficult to locate the item you’re searching for. This affects the accessibility to pruducts.</a:t>
            </a:r>
          </a:p>
        </p:txBody>
      </p:sp>
      <p:sp>
        <p:nvSpPr>
          <p:cNvPr name="TextBox 19" id="19"/>
          <p:cNvSpPr txBox="true"/>
          <p:nvPr/>
        </p:nvSpPr>
        <p:spPr>
          <a:xfrm rot="0">
            <a:off x="8729490" y="6818231"/>
            <a:ext cx="7829643" cy="2686939"/>
          </a:xfrm>
          <a:prstGeom prst="rect">
            <a:avLst/>
          </a:prstGeom>
        </p:spPr>
        <p:txBody>
          <a:bodyPr anchor="t" rtlCol="false" tIns="0" lIns="0" bIns="0" rIns="0">
            <a:spAutoFit/>
          </a:bodyPr>
          <a:lstStyle/>
          <a:p>
            <a:pPr algn="l">
              <a:lnSpc>
                <a:spcPts val="2660"/>
              </a:lnSpc>
            </a:pPr>
            <a:r>
              <a:rPr lang="en-US" sz="2660">
                <a:solidFill>
                  <a:srgbClr val="76553B"/>
                </a:solidFill>
                <a:latin typeface="Canva Sans"/>
                <a:ea typeface="Canva Sans"/>
                <a:cs typeface="Canva Sans"/>
                <a:sym typeface="Canva Sans"/>
              </a:rPr>
              <a:t>When selecting a product to view, users must scroll down to see all the product images, which can be quite tiring. Additionally, the sidebar that holds product details moves down alongside you, requiring you to return to the top of the page to add the product to your cart or check its details. Furthermore, there is no section for product reviews available.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sp>
        <p:nvSpPr>
          <p:cNvPr name="TextBox 2" id="2"/>
          <p:cNvSpPr txBox="true"/>
          <p:nvPr/>
        </p:nvSpPr>
        <p:spPr>
          <a:xfrm rot="0">
            <a:off x="16978870" y="9359031"/>
            <a:ext cx="597694" cy="613410"/>
          </a:xfrm>
          <a:prstGeom prst="rect">
            <a:avLst/>
          </a:prstGeom>
        </p:spPr>
        <p:txBody>
          <a:bodyPr anchor="t" rtlCol="false" tIns="0" lIns="0" bIns="0" rIns="0">
            <a:spAutoFit/>
          </a:bodyPr>
          <a:lstStyle/>
          <a:p>
            <a:pPr algn="ctr">
              <a:lnSpc>
                <a:spcPts val="5040"/>
              </a:lnSpc>
              <a:spcBef>
                <a:spcPct val="0"/>
              </a:spcBef>
            </a:pPr>
            <a:r>
              <a:rPr lang="en-US" sz="3600">
                <a:solidFill>
                  <a:srgbClr val="A05F2C"/>
                </a:solidFill>
                <a:latin typeface="Canva Sans"/>
                <a:ea typeface="Canva Sans"/>
                <a:cs typeface="Canva Sans"/>
                <a:sym typeface="Canva Sans"/>
              </a:rPr>
              <a:t>04</a:t>
            </a:r>
          </a:p>
        </p:txBody>
      </p:sp>
      <p:grpSp>
        <p:nvGrpSpPr>
          <p:cNvPr name="Group 3" id="3"/>
          <p:cNvGrpSpPr/>
          <p:nvPr/>
        </p:nvGrpSpPr>
        <p:grpSpPr>
          <a:xfrm rot="0">
            <a:off x="447206" y="2113230"/>
            <a:ext cx="10227477" cy="1486367"/>
            <a:chOff x="0" y="0"/>
            <a:chExt cx="2693656" cy="391471"/>
          </a:xfrm>
        </p:grpSpPr>
        <p:sp>
          <p:nvSpPr>
            <p:cNvPr name="Freeform 4" id="4"/>
            <p:cNvSpPr/>
            <p:nvPr/>
          </p:nvSpPr>
          <p:spPr>
            <a:xfrm flipH="false" flipV="false" rot="0">
              <a:off x="0" y="0"/>
              <a:ext cx="2693657" cy="391471"/>
            </a:xfrm>
            <a:custGeom>
              <a:avLst/>
              <a:gdLst/>
              <a:ahLst/>
              <a:cxnLst/>
              <a:rect r="r" b="b" t="t" l="l"/>
              <a:pathLst>
                <a:path h="391471" w="2693657">
                  <a:moveTo>
                    <a:pt x="0" y="0"/>
                  </a:moveTo>
                  <a:lnTo>
                    <a:pt x="2693657" y="0"/>
                  </a:lnTo>
                  <a:lnTo>
                    <a:pt x="2693657" y="391471"/>
                  </a:lnTo>
                  <a:lnTo>
                    <a:pt x="0" y="391471"/>
                  </a:lnTo>
                  <a:close/>
                </a:path>
              </a:pathLst>
            </a:custGeom>
            <a:solidFill>
              <a:srgbClr val="CFBDAA"/>
            </a:solidFill>
          </p:spPr>
        </p:sp>
        <p:sp>
          <p:nvSpPr>
            <p:cNvPr name="TextBox 5" id="5"/>
            <p:cNvSpPr txBox="true"/>
            <p:nvPr/>
          </p:nvSpPr>
          <p:spPr>
            <a:xfrm>
              <a:off x="0" y="-47625"/>
              <a:ext cx="2693656" cy="43909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47206" y="514985"/>
            <a:ext cx="7073384" cy="913130"/>
          </a:xfrm>
          <a:prstGeom prst="rect">
            <a:avLst/>
          </a:prstGeom>
        </p:spPr>
        <p:txBody>
          <a:bodyPr anchor="t" rtlCol="false" tIns="0" lIns="0" bIns="0" rIns="0">
            <a:spAutoFit/>
          </a:bodyPr>
          <a:lstStyle/>
          <a:p>
            <a:pPr algn="ctr">
              <a:lnSpc>
                <a:spcPts val="7420"/>
              </a:lnSpc>
              <a:spcBef>
                <a:spcPct val="0"/>
              </a:spcBef>
            </a:pPr>
            <a:r>
              <a:rPr lang="en-US" sz="5300">
                <a:solidFill>
                  <a:srgbClr val="492D1A"/>
                </a:solidFill>
                <a:latin typeface="Catchy Mager"/>
                <a:ea typeface="Catchy Mager"/>
                <a:cs typeface="Catchy Mager"/>
                <a:sym typeface="Catchy Mager"/>
              </a:rPr>
              <a:t>Old Design UX Problems</a:t>
            </a:r>
          </a:p>
        </p:txBody>
      </p:sp>
      <p:sp>
        <p:nvSpPr>
          <p:cNvPr name="Freeform 7" id="7"/>
          <p:cNvSpPr/>
          <p:nvPr/>
        </p:nvSpPr>
        <p:spPr>
          <a:xfrm flipH="false" flipV="false" rot="0">
            <a:off x="12479769" y="1028700"/>
            <a:ext cx="4499101" cy="7645325"/>
          </a:xfrm>
          <a:custGeom>
            <a:avLst/>
            <a:gdLst/>
            <a:ahLst/>
            <a:cxnLst/>
            <a:rect r="r" b="b" t="t" l="l"/>
            <a:pathLst>
              <a:path h="7645325" w="4499101">
                <a:moveTo>
                  <a:pt x="0" y="0"/>
                </a:moveTo>
                <a:lnTo>
                  <a:pt x="4499101" y="0"/>
                </a:lnTo>
                <a:lnTo>
                  <a:pt x="4499101" y="7645325"/>
                </a:lnTo>
                <a:lnTo>
                  <a:pt x="0" y="7645325"/>
                </a:lnTo>
                <a:lnTo>
                  <a:pt x="0" y="0"/>
                </a:lnTo>
                <a:close/>
              </a:path>
            </a:pathLst>
          </a:custGeom>
          <a:blipFill>
            <a:blip r:embed="rId2"/>
            <a:stretch>
              <a:fillRect l="0" t="0" r="0" b="0"/>
            </a:stretch>
          </a:blipFill>
        </p:spPr>
      </p:sp>
      <p:grpSp>
        <p:nvGrpSpPr>
          <p:cNvPr name="Group 8" id="8"/>
          <p:cNvGrpSpPr/>
          <p:nvPr/>
        </p:nvGrpSpPr>
        <p:grpSpPr>
          <a:xfrm rot="0">
            <a:off x="447206" y="4008475"/>
            <a:ext cx="10227477" cy="1486367"/>
            <a:chOff x="0" y="0"/>
            <a:chExt cx="2693656" cy="391471"/>
          </a:xfrm>
        </p:grpSpPr>
        <p:sp>
          <p:nvSpPr>
            <p:cNvPr name="Freeform 9" id="9"/>
            <p:cNvSpPr/>
            <p:nvPr/>
          </p:nvSpPr>
          <p:spPr>
            <a:xfrm flipH="false" flipV="false" rot="0">
              <a:off x="0" y="0"/>
              <a:ext cx="2693657" cy="391471"/>
            </a:xfrm>
            <a:custGeom>
              <a:avLst/>
              <a:gdLst/>
              <a:ahLst/>
              <a:cxnLst/>
              <a:rect r="r" b="b" t="t" l="l"/>
              <a:pathLst>
                <a:path h="391471" w="2693657">
                  <a:moveTo>
                    <a:pt x="0" y="0"/>
                  </a:moveTo>
                  <a:lnTo>
                    <a:pt x="2693657" y="0"/>
                  </a:lnTo>
                  <a:lnTo>
                    <a:pt x="2693657" y="391471"/>
                  </a:lnTo>
                  <a:lnTo>
                    <a:pt x="0" y="391471"/>
                  </a:lnTo>
                  <a:close/>
                </a:path>
              </a:pathLst>
            </a:custGeom>
            <a:solidFill>
              <a:srgbClr val="CFBDAA"/>
            </a:solidFill>
          </p:spPr>
        </p:sp>
        <p:sp>
          <p:nvSpPr>
            <p:cNvPr name="TextBox 10" id="10"/>
            <p:cNvSpPr txBox="true"/>
            <p:nvPr/>
          </p:nvSpPr>
          <p:spPr>
            <a:xfrm>
              <a:off x="0" y="-47625"/>
              <a:ext cx="2693656" cy="4390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47206" y="6227397"/>
            <a:ext cx="10227477" cy="1486367"/>
            <a:chOff x="0" y="0"/>
            <a:chExt cx="2693656" cy="391471"/>
          </a:xfrm>
        </p:grpSpPr>
        <p:sp>
          <p:nvSpPr>
            <p:cNvPr name="Freeform 12" id="12"/>
            <p:cNvSpPr/>
            <p:nvPr/>
          </p:nvSpPr>
          <p:spPr>
            <a:xfrm flipH="false" flipV="false" rot="0">
              <a:off x="0" y="0"/>
              <a:ext cx="2693657" cy="391471"/>
            </a:xfrm>
            <a:custGeom>
              <a:avLst/>
              <a:gdLst/>
              <a:ahLst/>
              <a:cxnLst/>
              <a:rect r="r" b="b" t="t" l="l"/>
              <a:pathLst>
                <a:path h="391471" w="2693657">
                  <a:moveTo>
                    <a:pt x="0" y="0"/>
                  </a:moveTo>
                  <a:lnTo>
                    <a:pt x="2693657" y="0"/>
                  </a:lnTo>
                  <a:lnTo>
                    <a:pt x="2693657" y="391471"/>
                  </a:lnTo>
                  <a:lnTo>
                    <a:pt x="0" y="391471"/>
                  </a:lnTo>
                  <a:close/>
                </a:path>
              </a:pathLst>
            </a:custGeom>
            <a:solidFill>
              <a:srgbClr val="CFBDAA"/>
            </a:solidFill>
          </p:spPr>
        </p:sp>
        <p:sp>
          <p:nvSpPr>
            <p:cNvPr name="TextBox 13" id="13"/>
            <p:cNvSpPr txBox="true"/>
            <p:nvPr/>
          </p:nvSpPr>
          <p:spPr>
            <a:xfrm>
              <a:off x="0" y="-47625"/>
              <a:ext cx="2693656" cy="439096"/>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02053" y="2333057"/>
            <a:ext cx="9813139" cy="4822486"/>
          </a:xfrm>
          <a:prstGeom prst="rect">
            <a:avLst/>
          </a:prstGeom>
        </p:spPr>
        <p:txBody>
          <a:bodyPr anchor="t" rtlCol="false" tIns="0" lIns="0" bIns="0" rIns="0">
            <a:spAutoFit/>
          </a:bodyPr>
          <a:lstStyle/>
          <a:p>
            <a:pPr algn="l" marL="0" indent="0" lvl="0">
              <a:lnSpc>
                <a:spcPts val="2741"/>
              </a:lnSpc>
              <a:spcBef>
                <a:spcPct val="0"/>
              </a:spcBef>
            </a:pPr>
            <a:r>
              <a:rPr lang="en-US" sz="2741">
                <a:solidFill>
                  <a:srgbClr val="76553B"/>
                </a:solidFill>
                <a:latin typeface="Canva Sans"/>
                <a:ea typeface="Canva Sans"/>
                <a:cs typeface="Canva Sans"/>
                <a:sym typeface="Canva Sans"/>
              </a:rPr>
              <a:t>The sidebar features product categories and links redirecting to the homepage; however, the homepage is not the first option, which may confuse users.</a:t>
            </a:r>
          </a:p>
          <a:p>
            <a:pPr algn="l" marL="0" indent="0" lvl="0">
              <a:lnSpc>
                <a:spcPts val="2741"/>
              </a:lnSpc>
              <a:spcBef>
                <a:spcPct val="0"/>
              </a:spcBef>
            </a:pPr>
          </a:p>
          <a:p>
            <a:pPr algn="l" marL="0" indent="0" lvl="0">
              <a:lnSpc>
                <a:spcPts val="2741"/>
              </a:lnSpc>
              <a:spcBef>
                <a:spcPct val="0"/>
              </a:spcBef>
            </a:pPr>
          </a:p>
          <a:p>
            <a:pPr algn="l" marL="0" indent="0" lvl="0">
              <a:lnSpc>
                <a:spcPts val="2741"/>
              </a:lnSpc>
              <a:spcBef>
                <a:spcPct val="0"/>
              </a:spcBef>
            </a:pPr>
          </a:p>
          <a:p>
            <a:pPr algn="l" marL="0" indent="0" lvl="0">
              <a:lnSpc>
                <a:spcPts val="2741"/>
              </a:lnSpc>
              <a:spcBef>
                <a:spcPct val="0"/>
              </a:spcBef>
            </a:pPr>
            <a:r>
              <a:rPr lang="en-US" sz="2741">
                <a:solidFill>
                  <a:srgbClr val="76553B"/>
                </a:solidFill>
                <a:latin typeface="Canva Sans"/>
                <a:ea typeface="Canva Sans"/>
                <a:cs typeface="Canva Sans"/>
                <a:sym typeface="Canva Sans"/>
              </a:rPr>
              <a:t>Additionally, there is a link to job openings in branches, which may not be relevant to users.</a:t>
            </a:r>
          </a:p>
          <a:p>
            <a:pPr algn="l" marL="0" indent="0" lvl="0">
              <a:lnSpc>
                <a:spcPts val="2741"/>
              </a:lnSpc>
              <a:spcBef>
                <a:spcPct val="0"/>
              </a:spcBef>
            </a:pPr>
          </a:p>
          <a:p>
            <a:pPr algn="l" marL="0" indent="0" lvl="0">
              <a:lnSpc>
                <a:spcPts val="2741"/>
              </a:lnSpc>
              <a:spcBef>
                <a:spcPct val="0"/>
              </a:spcBef>
            </a:pPr>
          </a:p>
          <a:p>
            <a:pPr algn="l" marL="0" indent="0" lvl="0">
              <a:lnSpc>
                <a:spcPts val="2741"/>
              </a:lnSpc>
              <a:spcBef>
                <a:spcPct val="0"/>
              </a:spcBef>
            </a:pPr>
          </a:p>
          <a:p>
            <a:pPr algn="l" marL="0" indent="0" lvl="0">
              <a:lnSpc>
                <a:spcPts val="2741"/>
              </a:lnSpc>
              <a:spcBef>
                <a:spcPct val="0"/>
              </a:spcBef>
            </a:pPr>
          </a:p>
          <a:p>
            <a:pPr algn="l">
              <a:lnSpc>
                <a:spcPts val="2741"/>
              </a:lnSpc>
              <a:spcBef>
                <a:spcPct val="0"/>
              </a:spcBef>
            </a:pPr>
            <a:r>
              <a:rPr lang="en-US" sz="2741">
                <a:solidFill>
                  <a:srgbClr val="76553B"/>
                </a:solidFill>
                <a:latin typeface="Canva Sans"/>
                <a:ea typeface="Canva Sans"/>
                <a:cs typeface="Canva Sans"/>
                <a:sym typeface="Canva Sans"/>
              </a:rPr>
              <a:t>Finally, some of the social media links in the sidebar do not connect to actual accounts for the Damson company.</a:t>
            </a:r>
          </a:p>
        </p:txBody>
      </p:sp>
      <p:sp>
        <p:nvSpPr>
          <p:cNvPr name="Freeform 15" id="15"/>
          <p:cNvSpPr/>
          <p:nvPr/>
        </p:nvSpPr>
        <p:spPr>
          <a:xfrm flipH="false" flipV="false" rot="0">
            <a:off x="447206" y="8399565"/>
            <a:ext cx="1800986" cy="2052282"/>
          </a:xfrm>
          <a:custGeom>
            <a:avLst/>
            <a:gdLst/>
            <a:ahLst/>
            <a:cxnLst/>
            <a:rect r="r" b="b" t="t" l="l"/>
            <a:pathLst>
              <a:path h="2052282" w="1800986">
                <a:moveTo>
                  <a:pt x="0" y="0"/>
                </a:moveTo>
                <a:lnTo>
                  <a:pt x="1800986" y="0"/>
                </a:lnTo>
                <a:lnTo>
                  <a:pt x="1800986" y="2052282"/>
                </a:lnTo>
                <a:lnTo>
                  <a:pt x="0" y="2052282"/>
                </a:lnTo>
                <a:lnTo>
                  <a:pt x="0" y="0"/>
                </a:lnTo>
                <a:close/>
              </a:path>
            </a:pathLst>
          </a:custGeom>
          <a:blipFill>
            <a:blip r:embed="rId3">
              <a:extLst>
                <a:ext uri="{96DAC541-7B7A-43D3-8B79-37D633B846F1}">
                  <asvg:svgBlip xmlns:asvg="http://schemas.microsoft.com/office/drawing/2016/SVG/main" r:embed="rId4"/>
                </a:ext>
              </a:extLst>
            </a:blip>
            <a:stretch>
              <a:fillRect l="0" t="0" r="0" b="-13033"/>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447206" y="2510959"/>
            <a:ext cx="10227477" cy="2120490"/>
            <a:chOff x="0" y="0"/>
            <a:chExt cx="2693656" cy="558483"/>
          </a:xfrm>
        </p:grpSpPr>
        <p:sp>
          <p:nvSpPr>
            <p:cNvPr name="Freeform 3" id="3"/>
            <p:cNvSpPr/>
            <p:nvPr/>
          </p:nvSpPr>
          <p:spPr>
            <a:xfrm flipH="false" flipV="false" rot="0">
              <a:off x="0" y="0"/>
              <a:ext cx="2693657" cy="558483"/>
            </a:xfrm>
            <a:custGeom>
              <a:avLst/>
              <a:gdLst/>
              <a:ahLst/>
              <a:cxnLst/>
              <a:rect r="r" b="b" t="t" l="l"/>
              <a:pathLst>
                <a:path h="558483" w="2693657">
                  <a:moveTo>
                    <a:pt x="0" y="0"/>
                  </a:moveTo>
                  <a:lnTo>
                    <a:pt x="2693657" y="0"/>
                  </a:lnTo>
                  <a:lnTo>
                    <a:pt x="2693657" y="558483"/>
                  </a:lnTo>
                  <a:lnTo>
                    <a:pt x="0" y="558483"/>
                  </a:lnTo>
                  <a:close/>
                </a:path>
              </a:pathLst>
            </a:custGeom>
            <a:solidFill>
              <a:srgbClr val="CFBDAA"/>
            </a:solidFill>
          </p:spPr>
        </p:sp>
        <p:sp>
          <p:nvSpPr>
            <p:cNvPr name="TextBox 4" id="4"/>
            <p:cNvSpPr txBox="true"/>
            <p:nvPr/>
          </p:nvSpPr>
          <p:spPr>
            <a:xfrm>
              <a:off x="0" y="-47625"/>
              <a:ext cx="2693656" cy="6061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7206" y="5714293"/>
            <a:ext cx="10227477" cy="1752186"/>
            <a:chOff x="0" y="0"/>
            <a:chExt cx="2693656" cy="461481"/>
          </a:xfrm>
        </p:grpSpPr>
        <p:sp>
          <p:nvSpPr>
            <p:cNvPr name="Freeform 6" id="6"/>
            <p:cNvSpPr/>
            <p:nvPr/>
          </p:nvSpPr>
          <p:spPr>
            <a:xfrm flipH="false" flipV="false" rot="0">
              <a:off x="0" y="0"/>
              <a:ext cx="2693657" cy="461481"/>
            </a:xfrm>
            <a:custGeom>
              <a:avLst/>
              <a:gdLst/>
              <a:ahLst/>
              <a:cxnLst/>
              <a:rect r="r" b="b" t="t" l="l"/>
              <a:pathLst>
                <a:path h="461481" w="2693657">
                  <a:moveTo>
                    <a:pt x="0" y="0"/>
                  </a:moveTo>
                  <a:lnTo>
                    <a:pt x="2693657" y="0"/>
                  </a:lnTo>
                  <a:lnTo>
                    <a:pt x="2693657" y="461481"/>
                  </a:lnTo>
                  <a:lnTo>
                    <a:pt x="0" y="461481"/>
                  </a:lnTo>
                  <a:close/>
                </a:path>
              </a:pathLst>
            </a:custGeom>
            <a:solidFill>
              <a:srgbClr val="CFBDAA"/>
            </a:solidFill>
          </p:spPr>
        </p:sp>
        <p:sp>
          <p:nvSpPr>
            <p:cNvPr name="TextBox 7" id="7"/>
            <p:cNvSpPr txBox="true"/>
            <p:nvPr/>
          </p:nvSpPr>
          <p:spPr>
            <a:xfrm>
              <a:off x="0" y="-47625"/>
              <a:ext cx="2693656" cy="50910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06254" y="570988"/>
            <a:ext cx="3773975" cy="3084485"/>
          </a:xfrm>
          <a:custGeom>
            <a:avLst/>
            <a:gdLst/>
            <a:ahLst/>
            <a:cxnLst/>
            <a:rect r="r" b="b" t="t" l="l"/>
            <a:pathLst>
              <a:path h="3084485" w="3773975">
                <a:moveTo>
                  <a:pt x="0" y="0"/>
                </a:moveTo>
                <a:lnTo>
                  <a:pt x="3773975" y="0"/>
                </a:lnTo>
                <a:lnTo>
                  <a:pt x="3773975" y="3084485"/>
                </a:lnTo>
                <a:lnTo>
                  <a:pt x="0" y="3084485"/>
                </a:lnTo>
                <a:lnTo>
                  <a:pt x="0" y="0"/>
                </a:lnTo>
                <a:close/>
              </a:path>
            </a:pathLst>
          </a:custGeom>
          <a:blipFill>
            <a:blip r:embed="rId2"/>
            <a:stretch>
              <a:fillRect l="-4614" t="0" r="0" b="0"/>
            </a:stretch>
          </a:blipFill>
        </p:spPr>
      </p:sp>
      <p:sp>
        <p:nvSpPr>
          <p:cNvPr name="Freeform 9" id="9"/>
          <p:cNvSpPr/>
          <p:nvPr/>
        </p:nvSpPr>
        <p:spPr>
          <a:xfrm flipH="false" flipV="false" rot="0">
            <a:off x="13906254" y="3545090"/>
            <a:ext cx="3773975" cy="2571021"/>
          </a:xfrm>
          <a:custGeom>
            <a:avLst/>
            <a:gdLst/>
            <a:ahLst/>
            <a:cxnLst/>
            <a:rect r="r" b="b" t="t" l="l"/>
            <a:pathLst>
              <a:path h="2571021" w="3773975">
                <a:moveTo>
                  <a:pt x="0" y="0"/>
                </a:moveTo>
                <a:lnTo>
                  <a:pt x="3773975" y="0"/>
                </a:lnTo>
                <a:lnTo>
                  <a:pt x="3773975" y="2571021"/>
                </a:lnTo>
                <a:lnTo>
                  <a:pt x="0" y="2571021"/>
                </a:lnTo>
                <a:lnTo>
                  <a:pt x="0" y="0"/>
                </a:lnTo>
                <a:close/>
              </a:path>
            </a:pathLst>
          </a:custGeom>
          <a:blipFill>
            <a:blip r:embed="rId3"/>
            <a:stretch>
              <a:fillRect l="0" t="0" r="0" b="0"/>
            </a:stretch>
          </a:blipFill>
        </p:spPr>
      </p:sp>
      <p:sp>
        <p:nvSpPr>
          <p:cNvPr name="Freeform 10" id="10"/>
          <p:cNvSpPr/>
          <p:nvPr/>
        </p:nvSpPr>
        <p:spPr>
          <a:xfrm flipH="false" flipV="false" rot="0">
            <a:off x="13906254" y="6116111"/>
            <a:ext cx="3773975" cy="2184188"/>
          </a:xfrm>
          <a:custGeom>
            <a:avLst/>
            <a:gdLst/>
            <a:ahLst/>
            <a:cxnLst/>
            <a:rect r="r" b="b" t="t" l="l"/>
            <a:pathLst>
              <a:path h="2184188" w="3773975">
                <a:moveTo>
                  <a:pt x="0" y="0"/>
                </a:moveTo>
                <a:lnTo>
                  <a:pt x="3773975" y="0"/>
                </a:lnTo>
                <a:lnTo>
                  <a:pt x="3773975" y="2184188"/>
                </a:lnTo>
                <a:lnTo>
                  <a:pt x="0" y="2184188"/>
                </a:lnTo>
                <a:lnTo>
                  <a:pt x="0" y="0"/>
                </a:lnTo>
                <a:close/>
              </a:path>
            </a:pathLst>
          </a:custGeom>
          <a:blipFill>
            <a:blip r:embed="rId4"/>
            <a:stretch>
              <a:fillRect l="0" t="0" r="0" b="0"/>
            </a:stretch>
          </a:blipFill>
        </p:spPr>
      </p:sp>
      <p:sp>
        <p:nvSpPr>
          <p:cNvPr name="TextBox 11" id="11"/>
          <p:cNvSpPr txBox="true"/>
          <p:nvPr/>
        </p:nvSpPr>
        <p:spPr>
          <a:xfrm rot="0">
            <a:off x="17089084" y="9394826"/>
            <a:ext cx="591145" cy="613410"/>
          </a:xfrm>
          <a:prstGeom prst="rect">
            <a:avLst/>
          </a:prstGeom>
        </p:spPr>
        <p:txBody>
          <a:bodyPr anchor="t" rtlCol="false" tIns="0" lIns="0" bIns="0" rIns="0">
            <a:spAutoFit/>
          </a:bodyPr>
          <a:lstStyle/>
          <a:p>
            <a:pPr algn="ctr">
              <a:lnSpc>
                <a:spcPts val="5040"/>
              </a:lnSpc>
              <a:spcBef>
                <a:spcPct val="0"/>
              </a:spcBef>
            </a:pPr>
            <a:r>
              <a:rPr lang="en-US" sz="3600">
                <a:solidFill>
                  <a:srgbClr val="A05F2C"/>
                </a:solidFill>
                <a:latin typeface="Canva Sans"/>
                <a:ea typeface="Canva Sans"/>
                <a:cs typeface="Canva Sans"/>
                <a:sym typeface="Canva Sans"/>
              </a:rPr>
              <a:t>05</a:t>
            </a:r>
          </a:p>
        </p:txBody>
      </p:sp>
      <p:sp>
        <p:nvSpPr>
          <p:cNvPr name="TextBox 12" id="12"/>
          <p:cNvSpPr txBox="true"/>
          <p:nvPr/>
        </p:nvSpPr>
        <p:spPr>
          <a:xfrm rot="0">
            <a:off x="447206" y="514985"/>
            <a:ext cx="7073384" cy="913130"/>
          </a:xfrm>
          <a:prstGeom prst="rect">
            <a:avLst/>
          </a:prstGeom>
        </p:spPr>
        <p:txBody>
          <a:bodyPr anchor="t" rtlCol="false" tIns="0" lIns="0" bIns="0" rIns="0">
            <a:spAutoFit/>
          </a:bodyPr>
          <a:lstStyle/>
          <a:p>
            <a:pPr algn="ctr">
              <a:lnSpc>
                <a:spcPts val="7420"/>
              </a:lnSpc>
              <a:spcBef>
                <a:spcPct val="0"/>
              </a:spcBef>
            </a:pPr>
            <a:r>
              <a:rPr lang="en-US" sz="5300">
                <a:solidFill>
                  <a:srgbClr val="492D1A"/>
                </a:solidFill>
                <a:latin typeface="Catchy Mager"/>
                <a:ea typeface="Catchy Mager"/>
                <a:cs typeface="Catchy Mager"/>
                <a:sym typeface="Catchy Mager"/>
              </a:rPr>
              <a:t>Old Design UX Problems</a:t>
            </a:r>
          </a:p>
        </p:txBody>
      </p:sp>
      <p:sp>
        <p:nvSpPr>
          <p:cNvPr name="TextBox 13" id="13"/>
          <p:cNvSpPr txBox="true"/>
          <p:nvPr/>
        </p:nvSpPr>
        <p:spPr>
          <a:xfrm rot="0">
            <a:off x="703224" y="2837112"/>
            <a:ext cx="7790587" cy="1534744"/>
          </a:xfrm>
          <a:prstGeom prst="rect">
            <a:avLst/>
          </a:prstGeom>
        </p:spPr>
        <p:txBody>
          <a:bodyPr anchor="t" rtlCol="false" tIns="0" lIns="0" bIns="0" rIns="0">
            <a:spAutoFit/>
          </a:bodyPr>
          <a:lstStyle/>
          <a:p>
            <a:pPr algn="l">
              <a:lnSpc>
                <a:spcPts val="3032"/>
              </a:lnSpc>
            </a:pPr>
            <a:r>
              <a:rPr lang="en-US" sz="2659">
                <a:solidFill>
                  <a:srgbClr val="76553B"/>
                </a:solidFill>
                <a:latin typeface="Canva Sans"/>
                <a:ea typeface="Canva Sans"/>
                <a:cs typeface="Canva Sans"/>
                <a:sym typeface="Canva Sans"/>
              </a:rPr>
              <a:t>All the branches are listed one below the other without any spaces distinguishing one branch from the next, making it difficult to locate the branch you need.</a:t>
            </a:r>
          </a:p>
        </p:txBody>
      </p:sp>
      <p:sp>
        <p:nvSpPr>
          <p:cNvPr name="TextBox 14" id="14"/>
          <p:cNvSpPr txBox="true"/>
          <p:nvPr/>
        </p:nvSpPr>
        <p:spPr>
          <a:xfrm rot="0">
            <a:off x="703224" y="5929071"/>
            <a:ext cx="7925648" cy="1153744"/>
          </a:xfrm>
          <a:prstGeom prst="rect">
            <a:avLst/>
          </a:prstGeom>
        </p:spPr>
        <p:txBody>
          <a:bodyPr anchor="t" rtlCol="false" tIns="0" lIns="0" bIns="0" rIns="0">
            <a:spAutoFit/>
          </a:bodyPr>
          <a:lstStyle/>
          <a:p>
            <a:pPr algn="l">
              <a:lnSpc>
                <a:spcPts val="3032"/>
              </a:lnSpc>
            </a:pPr>
            <a:r>
              <a:rPr lang="en-US" sz="2659">
                <a:solidFill>
                  <a:srgbClr val="76553B"/>
                </a:solidFill>
                <a:latin typeface="Canva Sans"/>
                <a:ea typeface="Canva Sans"/>
                <a:cs typeface="Canva Sans"/>
                <a:sym typeface="Canva Sans"/>
              </a:rPr>
              <a:t>The text color of the branches suggests that they are clickable, but in fact, only the location links redirect to Google Maps.</a:t>
            </a:r>
          </a:p>
        </p:txBody>
      </p:sp>
      <p:sp>
        <p:nvSpPr>
          <p:cNvPr name="Freeform 15" id="15"/>
          <p:cNvSpPr/>
          <p:nvPr/>
        </p:nvSpPr>
        <p:spPr>
          <a:xfrm flipH="false" flipV="false" rot="0">
            <a:off x="447206" y="8300299"/>
            <a:ext cx="1800986" cy="2052282"/>
          </a:xfrm>
          <a:custGeom>
            <a:avLst/>
            <a:gdLst/>
            <a:ahLst/>
            <a:cxnLst/>
            <a:rect r="r" b="b" t="t" l="l"/>
            <a:pathLst>
              <a:path h="2052282" w="1800986">
                <a:moveTo>
                  <a:pt x="0" y="0"/>
                </a:moveTo>
                <a:lnTo>
                  <a:pt x="1800986" y="0"/>
                </a:lnTo>
                <a:lnTo>
                  <a:pt x="1800986" y="2052282"/>
                </a:lnTo>
                <a:lnTo>
                  <a:pt x="0" y="2052282"/>
                </a:lnTo>
                <a:lnTo>
                  <a:pt x="0" y="0"/>
                </a:lnTo>
                <a:close/>
              </a:path>
            </a:pathLst>
          </a:custGeom>
          <a:blipFill>
            <a:blip r:embed="rId5">
              <a:extLst>
                <a:ext uri="{96DAC541-7B7A-43D3-8B79-37D633B846F1}">
                  <asvg:svgBlip xmlns:asvg="http://schemas.microsoft.com/office/drawing/2016/SVG/main" r:embed="rId6"/>
                </a:ext>
              </a:extLst>
            </a:blip>
            <a:stretch>
              <a:fillRect l="0" t="0" r="0" b="-13033"/>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sp>
        <p:nvSpPr>
          <p:cNvPr name="Freeform 2" id="2"/>
          <p:cNvSpPr/>
          <p:nvPr/>
        </p:nvSpPr>
        <p:spPr>
          <a:xfrm flipH="false" flipV="false" rot="0">
            <a:off x="11740149" y="1365412"/>
            <a:ext cx="2523122" cy="3158839"/>
          </a:xfrm>
          <a:custGeom>
            <a:avLst/>
            <a:gdLst/>
            <a:ahLst/>
            <a:cxnLst/>
            <a:rect r="r" b="b" t="t" l="l"/>
            <a:pathLst>
              <a:path h="3158839" w="2523122">
                <a:moveTo>
                  <a:pt x="0" y="0"/>
                </a:moveTo>
                <a:lnTo>
                  <a:pt x="2523122" y="0"/>
                </a:lnTo>
                <a:lnTo>
                  <a:pt x="2523122" y="3158839"/>
                </a:lnTo>
                <a:lnTo>
                  <a:pt x="0" y="3158839"/>
                </a:lnTo>
                <a:lnTo>
                  <a:pt x="0" y="0"/>
                </a:lnTo>
                <a:close/>
              </a:path>
            </a:pathLst>
          </a:custGeom>
          <a:blipFill>
            <a:blip r:embed="rId2"/>
            <a:stretch>
              <a:fillRect l="0" t="0" r="0" b="0"/>
            </a:stretch>
          </a:blipFill>
        </p:spPr>
      </p:sp>
      <p:sp>
        <p:nvSpPr>
          <p:cNvPr name="Freeform 3" id="3"/>
          <p:cNvSpPr/>
          <p:nvPr/>
        </p:nvSpPr>
        <p:spPr>
          <a:xfrm flipH="false" flipV="false" rot="0">
            <a:off x="9298518" y="5213328"/>
            <a:ext cx="3782049" cy="4044972"/>
          </a:xfrm>
          <a:custGeom>
            <a:avLst/>
            <a:gdLst/>
            <a:ahLst/>
            <a:cxnLst/>
            <a:rect r="r" b="b" t="t" l="l"/>
            <a:pathLst>
              <a:path h="4044972" w="3782049">
                <a:moveTo>
                  <a:pt x="0" y="0"/>
                </a:moveTo>
                <a:lnTo>
                  <a:pt x="3782049" y="0"/>
                </a:lnTo>
                <a:lnTo>
                  <a:pt x="3782049" y="4044972"/>
                </a:lnTo>
                <a:lnTo>
                  <a:pt x="0" y="4044972"/>
                </a:lnTo>
                <a:lnTo>
                  <a:pt x="0" y="0"/>
                </a:lnTo>
                <a:close/>
              </a:path>
            </a:pathLst>
          </a:custGeom>
          <a:blipFill>
            <a:blip r:embed="rId3"/>
            <a:stretch>
              <a:fillRect l="0" t="0" r="0" b="0"/>
            </a:stretch>
          </a:blipFill>
        </p:spPr>
      </p:sp>
      <p:sp>
        <p:nvSpPr>
          <p:cNvPr name="Freeform 4" id="4"/>
          <p:cNvSpPr/>
          <p:nvPr/>
        </p:nvSpPr>
        <p:spPr>
          <a:xfrm flipH="false" flipV="false" rot="0">
            <a:off x="13080567" y="5213328"/>
            <a:ext cx="5207433" cy="4044972"/>
          </a:xfrm>
          <a:custGeom>
            <a:avLst/>
            <a:gdLst/>
            <a:ahLst/>
            <a:cxnLst/>
            <a:rect r="r" b="b" t="t" l="l"/>
            <a:pathLst>
              <a:path h="4044972" w="5207433">
                <a:moveTo>
                  <a:pt x="0" y="0"/>
                </a:moveTo>
                <a:lnTo>
                  <a:pt x="5207433" y="0"/>
                </a:lnTo>
                <a:lnTo>
                  <a:pt x="5207433" y="4044972"/>
                </a:lnTo>
                <a:lnTo>
                  <a:pt x="0" y="4044972"/>
                </a:lnTo>
                <a:lnTo>
                  <a:pt x="0" y="0"/>
                </a:lnTo>
                <a:close/>
              </a:path>
            </a:pathLst>
          </a:custGeom>
          <a:blipFill>
            <a:blip r:embed="rId4"/>
            <a:stretch>
              <a:fillRect l="-3987" t="0" r="0" b="-3179"/>
            </a:stretch>
          </a:blipFill>
        </p:spPr>
      </p:sp>
      <p:sp>
        <p:nvSpPr>
          <p:cNvPr name="Freeform 5" id="5"/>
          <p:cNvSpPr/>
          <p:nvPr/>
        </p:nvSpPr>
        <p:spPr>
          <a:xfrm flipH="false" flipV="false" rot="0">
            <a:off x="14514025" y="1402589"/>
            <a:ext cx="3773975" cy="3084485"/>
          </a:xfrm>
          <a:custGeom>
            <a:avLst/>
            <a:gdLst/>
            <a:ahLst/>
            <a:cxnLst/>
            <a:rect r="r" b="b" t="t" l="l"/>
            <a:pathLst>
              <a:path h="3084485" w="3773975">
                <a:moveTo>
                  <a:pt x="0" y="0"/>
                </a:moveTo>
                <a:lnTo>
                  <a:pt x="3773975" y="0"/>
                </a:lnTo>
                <a:lnTo>
                  <a:pt x="3773975" y="3084485"/>
                </a:lnTo>
                <a:lnTo>
                  <a:pt x="0" y="3084485"/>
                </a:lnTo>
                <a:lnTo>
                  <a:pt x="0" y="0"/>
                </a:lnTo>
                <a:close/>
              </a:path>
            </a:pathLst>
          </a:custGeom>
          <a:blipFill>
            <a:blip r:embed="rId5"/>
            <a:stretch>
              <a:fillRect l="-4614" t="0" r="0" b="0"/>
            </a:stretch>
          </a:blipFill>
        </p:spPr>
      </p:sp>
      <p:sp>
        <p:nvSpPr>
          <p:cNvPr name="TextBox 6" id="6"/>
          <p:cNvSpPr txBox="true"/>
          <p:nvPr/>
        </p:nvSpPr>
        <p:spPr>
          <a:xfrm rot="0">
            <a:off x="562230" y="845197"/>
            <a:ext cx="7465419" cy="715662"/>
          </a:xfrm>
          <a:prstGeom prst="rect">
            <a:avLst/>
          </a:prstGeom>
        </p:spPr>
        <p:txBody>
          <a:bodyPr anchor="t" rtlCol="false" tIns="0" lIns="0" bIns="0" rIns="0">
            <a:spAutoFit/>
          </a:bodyPr>
          <a:lstStyle/>
          <a:p>
            <a:pPr algn="l">
              <a:lnSpc>
                <a:spcPts val="5300"/>
              </a:lnSpc>
            </a:pPr>
            <a:r>
              <a:rPr lang="en-US" sz="5300">
                <a:solidFill>
                  <a:srgbClr val="492D1A"/>
                </a:solidFill>
                <a:latin typeface="Catchy Mager"/>
                <a:ea typeface="Catchy Mager"/>
                <a:cs typeface="Catchy Mager"/>
                <a:sym typeface="Catchy Mager"/>
              </a:rPr>
              <a:t>Old Design UI Problems</a:t>
            </a:r>
          </a:p>
        </p:txBody>
      </p:sp>
      <p:sp>
        <p:nvSpPr>
          <p:cNvPr name="TextBox 7" id="7"/>
          <p:cNvSpPr txBox="true"/>
          <p:nvPr/>
        </p:nvSpPr>
        <p:spPr>
          <a:xfrm rot="0">
            <a:off x="16731460" y="9748111"/>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06</a:t>
            </a:r>
          </a:p>
        </p:txBody>
      </p:sp>
      <p:sp>
        <p:nvSpPr>
          <p:cNvPr name="Freeform 8" id="8"/>
          <p:cNvSpPr/>
          <p:nvPr/>
        </p:nvSpPr>
        <p:spPr>
          <a:xfrm flipH="false" flipV="false" rot="0">
            <a:off x="9298518" y="1083352"/>
            <a:ext cx="2190877" cy="3722958"/>
          </a:xfrm>
          <a:custGeom>
            <a:avLst/>
            <a:gdLst/>
            <a:ahLst/>
            <a:cxnLst/>
            <a:rect r="r" b="b" t="t" l="l"/>
            <a:pathLst>
              <a:path h="3722958" w="2190877">
                <a:moveTo>
                  <a:pt x="0" y="0"/>
                </a:moveTo>
                <a:lnTo>
                  <a:pt x="2190877" y="0"/>
                </a:lnTo>
                <a:lnTo>
                  <a:pt x="2190877" y="3722959"/>
                </a:lnTo>
                <a:lnTo>
                  <a:pt x="0" y="3722959"/>
                </a:lnTo>
                <a:lnTo>
                  <a:pt x="0" y="0"/>
                </a:lnTo>
                <a:close/>
              </a:path>
            </a:pathLst>
          </a:custGeom>
          <a:blipFill>
            <a:blip r:embed="rId6"/>
            <a:stretch>
              <a:fillRect l="0" t="0" r="0" b="0"/>
            </a:stretch>
          </a:blipFill>
        </p:spPr>
      </p:sp>
      <p:sp>
        <p:nvSpPr>
          <p:cNvPr name="Freeform 9" id="9"/>
          <p:cNvSpPr/>
          <p:nvPr/>
        </p:nvSpPr>
        <p:spPr>
          <a:xfrm flipH="false" flipV="false" rot="0">
            <a:off x="273662" y="8954172"/>
            <a:ext cx="1129243" cy="1454529"/>
          </a:xfrm>
          <a:custGeom>
            <a:avLst/>
            <a:gdLst/>
            <a:ahLst/>
            <a:cxnLst/>
            <a:rect r="r" b="b" t="t" l="l"/>
            <a:pathLst>
              <a:path h="1454529" w="1129243">
                <a:moveTo>
                  <a:pt x="0" y="0"/>
                </a:moveTo>
                <a:lnTo>
                  <a:pt x="1129244" y="0"/>
                </a:lnTo>
                <a:lnTo>
                  <a:pt x="1129244" y="1454529"/>
                </a:lnTo>
                <a:lnTo>
                  <a:pt x="0" y="14545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562230" y="1925813"/>
            <a:ext cx="7465419" cy="1840791"/>
            <a:chOff x="0" y="0"/>
            <a:chExt cx="1966201" cy="484817"/>
          </a:xfrm>
        </p:grpSpPr>
        <p:sp>
          <p:nvSpPr>
            <p:cNvPr name="Freeform 11" id="11"/>
            <p:cNvSpPr/>
            <p:nvPr/>
          </p:nvSpPr>
          <p:spPr>
            <a:xfrm flipH="false" flipV="false" rot="0">
              <a:off x="0" y="0"/>
              <a:ext cx="1966201" cy="484817"/>
            </a:xfrm>
            <a:custGeom>
              <a:avLst/>
              <a:gdLst/>
              <a:ahLst/>
              <a:cxnLst/>
              <a:rect r="r" b="b" t="t" l="l"/>
              <a:pathLst>
                <a:path h="484817" w="1966201">
                  <a:moveTo>
                    <a:pt x="0" y="0"/>
                  </a:moveTo>
                  <a:lnTo>
                    <a:pt x="1966201" y="0"/>
                  </a:lnTo>
                  <a:lnTo>
                    <a:pt x="1966201" y="484817"/>
                  </a:lnTo>
                  <a:lnTo>
                    <a:pt x="0" y="484817"/>
                  </a:lnTo>
                  <a:close/>
                </a:path>
              </a:pathLst>
            </a:custGeom>
            <a:solidFill>
              <a:srgbClr val="CFBDAA"/>
            </a:solidFill>
          </p:spPr>
        </p:sp>
        <p:sp>
          <p:nvSpPr>
            <p:cNvPr name="TextBox 12" id="12"/>
            <p:cNvSpPr txBox="true"/>
            <p:nvPr/>
          </p:nvSpPr>
          <p:spPr>
            <a:xfrm>
              <a:off x="0" y="-47625"/>
              <a:ext cx="1966201" cy="53244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62230" y="4290479"/>
            <a:ext cx="7458870" cy="1608044"/>
            <a:chOff x="0" y="0"/>
            <a:chExt cx="1964476" cy="423518"/>
          </a:xfrm>
        </p:grpSpPr>
        <p:sp>
          <p:nvSpPr>
            <p:cNvPr name="Freeform 14" id="14"/>
            <p:cNvSpPr/>
            <p:nvPr/>
          </p:nvSpPr>
          <p:spPr>
            <a:xfrm flipH="false" flipV="false" rot="0">
              <a:off x="0" y="0"/>
              <a:ext cx="1964476" cy="423518"/>
            </a:xfrm>
            <a:custGeom>
              <a:avLst/>
              <a:gdLst/>
              <a:ahLst/>
              <a:cxnLst/>
              <a:rect r="r" b="b" t="t" l="l"/>
              <a:pathLst>
                <a:path h="423518" w="1964476">
                  <a:moveTo>
                    <a:pt x="0" y="0"/>
                  </a:moveTo>
                  <a:lnTo>
                    <a:pt x="1964476" y="0"/>
                  </a:lnTo>
                  <a:lnTo>
                    <a:pt x="1964476" y="423518"/>
                  </a:lnTo>
                  <a:lnTo>
                    <a:pt x="0" y="423518"/>
                  </a:lnTo>
                  <a:close/>
                </a:path>
              </a:pathLst>
            </a:custGeom>
            <a:solidFill>
              <a:srgbClr val="CFBDAA"/>
            </a:solidFill>
          </p:spPr>
        </p:sp>
        <p:sp>
          <p:nvSpPr>
            <p:cNvPr name="TextBox 15" id="15"/>
            <p:cNvSpPr txBox="true"/>
            <p:nvPr/>
          </p:nvSpPr>
          <p:spPr>
            <a:xfrm>
              <a:off x="0" y="-47625"/>
              <a:ext cx="1964476" cy="471143"/>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838284" y="2094281"/>
            <a:ext cx="7182816" cy="1534744"/>
          </a:xfrm>
          <a:prstGeom prst="rect">
            <a:avLst/>
          </a:prstGeom>
        </p:spPr>
        <p:txBody>
          <a:bodyPr anchor="t" rtlCol="false" tIns="0" lIns="0" bIns="0" rIns="0">
            <a:spAutoFit/>
          </a:bodyPr>
          <a:lstStyle/>
          <a:p>
            <a:pPr algn="l">
              <a:lnSpc>
                <a:spcPts val="3032"/>
              </a:lnSpc>
            </a:pPr>
            <a:r>
              <a:rPr lang="en-US" sz="2659">
                <a:solidFill>
                  <a:srgbClr val="76553B"/>
                </a:solidFill>
                <a:latin typeface="Canva Sans"/>
                <a:ea typeface="Canva Sans"/>
                <a:cs typeface="Canva Sans"/>
                <a:sym typeface="Canva Sans"/>
              </a:rPr>
              <a:t>Inconsistent Colors: There are various font styles and sizes being used without a clear pattern. The color scheme lacks unity and fails to reflect the brand's identity.</a:t>
            </a:r>
          </a:p>
        </p:txBody>
      </p:sp>
      <p:sp>
        <p:nvSpPr>
          <p:cNvPr name="TextBox 17" id="17"/>
          <p:cNvSpPr txBox="true"/>
          <p:nvPr/>
        </p:nvSpPr>
        <p:spPr>
          <a:xfrm rot="0">
            <a:off x="714419" y="4463694"/>
            <a:ext cx="7809374" cy="1265227"/>
          </a:xfrm>
          <a:prstGeom prst="rect">
            <a:avLst/>
          </a:prstGeom>
        </p:spPr>
        <p:txBody>
          <a:bodyPr anchor="t" rtlCol="false" tIns="0" lIns="0" bIns="0" rIns="0">
            <a:spAutoFit/>
          </a:bodyPr>
          <a:lstStyle/>
          <a:p>
            <a:pPr algn="l" marL="0" indent="0" lvl="0">
              <a:lnSpc>
                <a:spcPts val="2659"/>
              </a:lnSpc>
            </a:pPr>
            <a:r>
              <a:rPr lang="en-US" sz="2659">
                <a:solidFill>
                  <a:srgbClr val="76553B"/>
                </a:solidFill>
                <a:latin typeface="Canva Sans"/>
                <a:ea typeface="Canva Sans"/>
                <a:cs typeface="Canva Sans"/>
                <a:sym typeface="Canva Sans"/>
              </a:rPr>
              <a:t>Weak Contrast</a:t>
            </a:r>
          </a:p>
          <a:p>
            <a:pPr algn="l">
              <a:lnSpc>
                <a:spcPts val="2464"/>
              </a:lnSpc>
              <a:spcBef>
                <a:spcPct val="0"/>
              </a:spcBef>
            </a:pPr>
            <a:r>
              <a:rPr lang="en-US" sz="2464">
                <a:solidFill>
                  <a:srgbClr val="76553B"/>
                </a:solidFill>
                <a:latin typeface="Canva Sans"/>
                <a:ea typeface="Canva Sans"/>
                <a:cs typeface="Canva Sans"/>
                <a:sym typeface="Canva Sans"/>
              </a:rPr>
              <a:t>A lack of sufficient contrast between text and backgrounds can make content difficult to read, particularly for users with visual problems.</a:t>
            </a:r>
          </a:p>
        </p:txBody>
      </p:sp>
      <p:grpSp>
        <p:nvGrpSpPr>
          <p:cNvPr name="Group 18" id="18"/>
          <p:cNvGrpSpPr/>
          <p:nvPr/>
        </p:nvGrpSpPr>
        <p:grpSpPr>
          <a:xfrm rot="0">
            <a:off x="562230" y="6509560"/>
            <a:ext cx="7465419" cy="2354252"/>
            <a:chOff x="0" y="0"/>
            <a:chExt cx="1966201" cy="620050"/>
          </a:xfrm>
        </p:grpSpPr>
        <p:sp>
          <p:nvSpPr>
            <p:cNvPr name="Freeform 19" id="19"/>
            <p:cNvSpPr/>
            <p:nvPr/>
          </p:nvSpPr>
          <p:spPr>
            <a:xfrm flipH="false" flipV="false" rot="0">
              <a:off x="0" y="0"/>
              <a:ext cx="1966201" cy="620050"/>
            </a:xfrm>
            <a:custGeom>
              <a:avLst/>
              <a:gdLst/>
              <a:ahLst/>
              <a:cxnLst/>
              <a:rect r="r" b="b" t="t" l="l"/>
              <a:pathLst>
                <a:path h="620050" w="1966201">
                  <a:moveTo>
                    <a:pt x="0" y="0"/>
                  </a:moveTo>
                  <a:lnTo>
                    <a:pt x="1966201" y="0"/>
                  </a:lnTo>
                  <a:lnTo>
                    <a:pt x="1966201" y="620050"/>
                  </a:lnTo>
                  <a:lnTo>
                    <a:pt x="0" y="620050"/>
                  </a:lnTo>
                  <a:close/>
                </a:path>
              </a:pathLst>
            </a:custGeom>
            <a:solidFill>
              <a:srgbClr val="CFBDAA"/>
            </a:solidFill>
          </p:spPr>
        </p:sp>
        <p:sp>
          <p:nvSpPr>
            <p:cNvPr name="TextBox 20" id="20"/>
            <p:cNvSpPr txBox="true"/>
            <p:nvPr/>
          </p:nvSpPr>
          <p:spPr>
            <a:xfrm>
              <a:off x="0" y="-47625"/>
              <a:ext cx="1966201" cy="66767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714419" y="6615378"/>
            <a:ext cx="7171929" cy="2020189"/>
          </a:xfrm>
          <a:prstGeom prst="rect">
            <a:avLst/>
          </a:prstGeom>
        </p:spPr>
        <p:txBody>
          <a:bodyPr anchor="t" rtlCol="false" tIns="0" lIns="0" bIns="0" rIns="0">
            <a:spAutoFit/>
          </a:bodyPr>
          <a:lstStyle/>
          <a:p>
            <a:pPr algn="l" marL="0" indent="0" lvl="0">
              <a:lnSpc>
                <a:spcPts val="2660"/>
              </a:lnSpc>
            </a:pPr>
            <a:r>
              <a:rPr lang="en-US" sz="2660">
                <a:solidFill>
                  <a:srgbClr val="76553B"/>
                </a:solidFill>
                <a:latin typeface="Canva Sans"/>
                <a:ea typeface="Canva Sans"/>
                <a:cs typeface="Canva Sans"/>
                <a:sym typeface="Canva Sans"/>
              </a:rPr>
              <a:t>Weak Visual Hierarchy</a:t>
            </a:r>
          </a:p>
          <a:p>
            <a:pPr algn="l">
              <a:lnSpc>
                <a:spcPts val="2660"/>
              </a:lnSpc>
              <a:spcBef>
                <a:spcPct val="0"/>
              </a:spcBef>
            </a:pPr>
            <a:r>
              <a:rPr lang="en-US" sz="2660">
                <a:solidFill>
                  <a:srgbClr val="76553B"/>
                </a:solidFill>
                <a:latin typeface="Canva Sans"/>
                <a:ea typeface="Canva Sans"/>
                <a:cs typeface="Canva Sans"/>
                <a:sym typeface="Canva Sans"/>
              </a:rPr>
              <a:t>There is a lack of clear differentiation between primary and secondary elements. As a result, all content seems equally significant, which makes the user's ability to prioritize information difficult.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sp>
        <p:nvSpPr>
          <p:cNvPr name="TextBox 2" id="2"/>
          <p:cNvSpPr txBox="true"/>
          <p:nvPr/>
        </p:nvSpPr>
        <p:spPr>
          <a:xfrm rot="0">
            <a:off x="883438" y="3869575"/>
            <a:ext cx="16521123" cy="2709775"/>
          </a:xfrm>
          <a:prstGeom prst="rect">
            <a:avLst/>
          </a:prstGeom>
        </p:spPr>
        <p:txBody>
          <a:bodyPr anchor="t" rtlCol="false" tIns="0" lIns="0" bIns="0" rIns="0">
            <a:spAutoFit/>
          </a:bodyPr>
          <a:lstStyle/>
          <a:p>
            <a:pPr algn="ctr">
              <a:lnSpc>
                <a:spcPts val="10309"/>
              </a:lnSpc>
            </a:pPr>
            <a:r>
              <a:rPr lang="en-US" sz="10309">
                <a:solidFill>
                  <a:srgbClr val="492D1A"/>
                </a:solidFill>
                <a:latin typeface="Catchy Mager"/>
                <a:ea typeface="Catchy Mager"/>
                <a:cs typeface="Catchy Mager"/>
                <a:sym typeface="Catchy Mager"/>
              </a:rPr>
              <a:t>Redesign &amp; Problems Solutions</a:t>
            </a:r>
          </a:p>
        </p:txBody>
      </p:sp>
      <p:sp>
        <p:nvSpPr>
          <p:cNvPr name="Freeform 3" id="3"/>
          <p:cNvSpPr/>
          <p:nvPr/>
        </p:nvSpPr>
        <p:spPr>
          <a:xfrm flipH="false" flipV="false" rot="0">
            <a:off x="1028700" y="9057571"/>
            <a:ext cx="1129243" cy="1454529"/>
          </a:xfrm>
          <a:custGeom>
            <a:avLst/>
            <a:gdLst/>
            <a:ahLst/>
            <a:cxnLst/>
            <a:rect r="r" b="b" t="t" l="l"/>
            <a:pathLst>
              <a:path h="1454529" w="1129243">
                <a:moveTo>
                  <a:pt x="0" y="0"/>
                </a:moveTo>
                <a:lnTo>
                  <a:pt x="1129243" y="0"/>
                </a:lnTo>
                <a:lnTo>
                  <a:pt x="1129243" y="1454529"/>
                </a:lnTo>
                <a:lnTo>
                  <a:pt x="0" y="1454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6130057" y="0"/>
            <a:ext cx="1129243" cy="1454529"/>
          </a:xfrm>
          <a:custGeom>
            <a:avLst/>
            <a:gdLst/>
            <a:ahLst/>
            <a:cxnLst/>
            <a:rect r="r" b="b" t="t" l="l"/>
            <a:pathLst>
              <a:path h="1454529" w="1129243">
                <a:moveTo>
                  <a:pt x="0" y="0"/>
                </a:moveTo>
                <a:lnTo>
                  <a:pt x="1129243" y="0"/>
                </a:lnTo>
                <a:lnTo>
                  <a:pt x="1129243" y="1454529"/>
                </a:lnTo>
                <a:lnTo>
                  <a:pt x="0" y="1454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618326" y="1028700"/>
            <a:ext cx="1510434" cy="1510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250846" y="7547137"/>
            <a:ext cx="1510434" cy="15104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643149" y="0"/>
            <a:ext cx="1671849" cy="10287000"/>
            <a:chOff x="0" y="0"/>
            <a:chExt cx="440322" cy="2709333"/>
          </a:xfrm>
        </p:grpSpPr>
        <p:sp>
          <p:nvSpPr>
            <p:cNvPr name="Freeform 3" id="3"/>
            <p:cNvSpPr/>
            <p:nvPr/>
          </p:nvSpPr>
          <p:spPr>
            <a:xfrm flipH="false" flipV="false" rot="0">
              <a:off x="0" y="0"/>
              <a:ext cx="440322" cy="2709333"/>
            </a:xfrm>
            <a:custGeom>
              <a:avLst/>
              <a:gdLst/>
              <a:ahLst/>
              <a:cxnLst/>
              <a:rect r="r" b="b" t="t" l="l"/>
              <a:pathLst>
                <a:path h="2709333" w="440322">
                  <a:moveTo>
                    <a:pt x="0" y="0"/>
                  </a:moveTo>
                  <a:lnTo>
                    <a:pt x="440322" y="0"/>
                  </a:lnTo>
                  <a:lnTo>
                    <a:pt x="440322" y="2709333"/>
                  </a:lnTo>
                  <a:lnTo>
                    <a:pt x="0" y="2709333"/>
                  </a:lnTo>
                  <a:close/>
                </a:path>
              </a:pathLst>
            </a:custGeom>
            <a:solidFill>
              <a:srgbClr val="CFBDAA"/>
            </a:solidFill>
          </p:spPr>
        </p:sp>
        <p:sp>
          <p:nvSpPr>
            <p:cNvPr name="TextBox 4" id="4"/>
            <p:cNvSpPr txBox="true"/>
            <p:nvPr/>
          </p:nvSpPr>
          <p:spPr>
            <a:xfrm>
              <a:off x="0" y="-47625"/>
              <a:ext cx="440322"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342162" y="275904"/>
            <a:ext cx="4638413" cy="4244148"/>
          </a:xfrm>
          <a:custGeom>
            <a:avLst/>
            <a:gdLst/>
            <a:ahLst/>
            <a:cxnLst/>
            <a:rect r="r" b="b" t="t" l="l"/>
            <a:pathLst>
              <a:path h="4244148" w="4638413">
                <a:moveTo>
                  <a:pt x="0" y="0"/>
                </a:moveTo>
                <a:lnTo>
                  <a:pt x="4638414" y="0"/>
                </a:lnTo>
                <a:lnTo>
                  <a:pt x="4638414" y="4244148"/>
                </a:lnTo>
                <a:lnTo>
                  <a:pt x="0" y="4244148"/>
                </a:lnTo>
                <a:lnTo>
                  <a:pt x="0" y="0"/>
                </a:lnTo>
                <a:close/>
              </a:path>
            </a:pathLst>
          </a:custGeom>
          <a:blipFill>
            <a:blip r:embed="rId2"/>
            <a:stretch>
              <a:fillRect l="0" t="0" r="0" b="0"/>
            </a:stretch>
          </a:blipFill>
        </p:spPr>
      </p:sp>
      <p:sp>
        <p:nvSpPr>
          <p:cNvPr name="Freeform 6" id="6"/>
          <p:cNvSpPr/>
          <p:nvPr/>
        </p:nvSpPr>
        <p:spPr>
          <a:xfrm flipH="false" flipV="false" rot="0">
            <a:off x="13342162" y="4527908"/>
            <a:ext cx="4638413" cy="1884355"/>
          </a:xfrm>
          <a:custGeom>
            <a:avLst/>
            <a:gdLst/>
            <a:ahLst/>
            <a:cxnLst/>
            <a:rect r="r" b="b" t="t" l="l"/>
            <a:pathLst>
              <a:path h="1884355" w="4638413">
                <a:moveTo>
                  <a:pt x="0" y="0"/>
                </a:moveTo>
                <a:lnTo>
                  <a:pt x="4638414" y="0"/>
                </a:lnTo>
                <a:lnTo>
                  <a:pt x="4638414" y="1884355"/>
                </a:lnTo>
                <a:lnTo>
                  <a:pt x="0" y="1884355"/>
                </a:lnTo>
                <a:lnTo>
                  <a:pt x="0" y="0"/>
                </a:lnTo>
                <a:close/>
              </a:path>
            </a:pathLst>
          </a:custGeom>
          <a:blipFill>
            <a:blip r:embed="rId3"/>
            <a:stretch>
              <a:fillRect l="0" t="0" r="0" b="0"/>
            </a:stretch>
          </a:blipFill>
        </p:spPr>
      </p:sp>
      <p:sp>
        <p:nvSpPr>
          <p:cNvPr name="Freeform 7" id="7"/>
          <p:cNvSpPr/>
          <p:nvPr/>
        </p:nvSpPr>
        <p:spPr>
          <a:xfrm flipH="false" flipV="false" rot="0">
            <a:off x="1541934" y="2501429"/>
            <a:ext cx="4167986" cy="3792867"/>
          </a:xfrm>
          <a:custGeom>
            <a:avLst/>
            <a:gdLst/>
            <a:ahLst/>
            <a:cxnLst/>
            <a:rect r="r" b="b" t="t" l="l"/>
            <a:pathLst>
              <a:path h="3792867" w="4167986">
                <a:moveTo>
                  <a:pt x="0" y="0"/>
                </a:moveTo>
                <a:lnTo>
                  <a:pt x="4167986" y="0"/>
                </a:lnTo>
                <a:lnTo>
                  <a:pt x="4167986" y="3792867"/>
                </a:lnTo>
                <a:lnTo>
                  <a:pt x="0" y="3792867"/>
                </a:lnTo>
                <a:lnTo>
                  <a:pt x="0" y="0"/>
                </a:lnTo>
                <a:close/>
              </a:path>
            </a:pathLst>
          </a:custGeom>
          <a:blipFill>
            <a:blip r:embed="rId4"/>
            <a:stretch>
              <a:fillRect l="0" t="0" r="0" b="0"/>
            </a:stretch>
          </a:blipFill>
        </p:spPr>
      </p:sp>
      <p:sp>
        <p:nvSpPr>
          <p:cNvPr name="Freeform 8" id="8"/>
          <p:cNvSpPr/>
          <p:nvPr/>
        </p:nvSpPr>
        <p:spPr>
          <a:xfrm flipH="false" flipV="false" rot="0">
            <a:off x="1541934" y="3882083"/>
            <a:ext cx="4167986" cy="3449008"/>
          </a:xfrm>
          <a:custGeom>
            <a:avLst/>
            <a:gdLst/>
            <a:ahLst/>
            <a:cxnLst/>
            <a:rect r="r" b="b" t="t" l="l"/>
            <a:pathLst>
              <a:path h="3449008" w="4167986">
                <a:moveTo>
                  <a:pt x="0" y="0"/>
                </a:moveTo>
                <a:lnTo>
                  <a:pt x="4167986" y="0"/>
                </a:lnTo>
                <a:lnTo>
                  <a:pt x="4167986" y="3449008"/>
                </a:lnTo>
                <a:lnTo>
                  <a:pt x="0" y="3449008"/>
                </a:lnTo>
                <a:lnTo>
                  <a:pt x="0" y="0"/>
                </a:lnTo>
                <a:close/>
              </a:path>
            </a:pathLst>
          </a:custGeom>
          <a:blipFill>
            <a:blip r:embed="rId5"/>
            <a:stretch>
              <a:fillRect l="0" t="0" r="0" b="0"/>
            </a:stretch>
          </a:blipFill>
        </p:spPr>
      </p:sp>
      <p:sp>
        <p:nvSpPr>
          <p:cNvPr name="Freeform 9" id="9"/>
          <p:cNvSpPr/>
          <p:nvPr/>
        </p:nvSpPr>
        <p:spPr>
          <a:xfrm flipH="false" flipV="false" rot="0">
            <a:off x="6654356" y="4086903"/>
            <a:ext cx="5323022" cy="6018015"/>
          </a:xfrm>
          <a:custGeom>
            <a:avLst/>
            <a:gdLst/>
            <a:ahLst/>
            <a:cxnLst/>
            <a:rect r="r" b="b" t="t" l="l"/>
            <a:pathLst>
              <a:path h="6018015" w="5323022">
                <a:moveTo>
                  <a:pt x="0" y="0"/>
                </a:moveTo>
                <a:lnTo>
                  <a:pt x="5323022" y="0"/>
                </a:lnTo>
                <a:lnTo>
                  <a:pt x="5323022" y="6018015"/>
                </a:lnTo>
                <a:lnTo>
                  <a:pt x="0" y="6018015"/>
                </a:lnTo>
                <a:lnTo>
                  <a:pt x="0" y="0"/>
                </a:lnTo>
                <a:close/>
              </a:path>
            </a:pathLst>
          </a:custGeom>
          <a:blipFill>
            <a:blip r:embed="rId6"/>
            <a:stretch>
              <a:fillRect l="0" t="0" r="0" b="0"/>
            </a:stretch>
          </a:blipFill>
        </p:spPr>
      </p:sp>
      <p:sp>
        <p:nvSpPr>
          <p:cNvPr name="TextBox 10" id="10"/>
          <p:cNvSpPr txBox="true"/>
          <p:nvPr/>
        </p:nvSpPr>
        <p:spPr>
          <a:xfrm rot="0">
            <a:off x="5538964" y="694837"/>
            <a:ext cx="5003306"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ea typeface="Catchy Mager"/>
                <a:cs typeface="Catchy Mager"/>
                <a:sym typeface="Catchy Mager"/>
              </a:rPr>
              <a:t>2</a:t>
            </a:r>
          </a:p>
        </p:txBody>
      </p:sp>
      <p:sp>
        <p:nvSpPr>
          <p:cNvPr name="TextBox 11" id="11"/>
          <p:cNvSpPr txBox="true"/>
          <p:nvPr/>
        </p:nvSpPr>
        <p:spPr>
          <a:xfrm rot="0">
            <a:off x="10009756" y="6569726"/>
            <a:ext cx="5003306"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ea typeface="Catchy Mager"/>
                <a:cs typeface="Catchy Mager"/>
                <a:sym typeface="Catchy Mager"/>
              </a:rPr>
              <a:t>3</a:t>
            </a:r>
          </a:p>
        </p:txBody>
      </p:sp>
      <p:sp>
        <p:nvSpPr>
          <p:cNvPr name="TextBox 12" id="12"/>
          <p:cNvSpPr txBox="true"/>
          <p:nvPr/>
        </p:nvSpPr>
        <p:spPr>
          <a:xfrm rot="0">
            <a:off x="-1248940" y="7797816"/>
            <a:ext cx="5003306"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ea typeface="Catchy Mager"/>
                <a:cs typeface="Catchy Mager"/>
                <a:sym typeface="Catchy Mager"/>
              </a:rPr>
              <a:t>1</a:t>
            </a:r>
          </a:p>
        </p:txBody>
      </p:sp>
      <p:sp>
        <p:nvSpPr>
          <p:cNvPr name="TextBox 13" id="13"/>
          <p:cNvSpPr txBox="true"/>
          <p:nvPr/>
        </p:nvSpPr>
        <p:spPr>
          <a:xfrm rot="0">
            <a:off x="16731460" y="9640990"/>
            <a:ext cx="1055680" cy="481965"/>
          </a:xfrm>
          <a:prstGeom prst="rect">
            <a:avLst/>
          </a:prstGeom>
        </p:spPr>
        <p:txBody>
          <a:bodyPr anchor="t" rtlCol="false" tIns="0" lIns="0" bIns="0" rIns="0">
            <a:spAutoFit/>
          </a:bodyPr>
          <a:lstStyle/>
          <a:p>
            <a:pPr algn="r">
              <a:lnSpc>
                <a:spcPts val="3600"/>
              </a:lnSpc>
            </a:pPr>
            <a:r>
              <a:rPr lang="en-US" sz="3600">
                <a:solidFill>
                  <a:srgbClr val="A05F2C"/>
                </a:solidFill>
                <a:latin typeface="Canva Sans"/>
                <a:ea typeface="Canva Sans"/>
                <a:cs typeface="Canva Sans"/>
                <a:sym typeface="Canva Sans"/>
              </a:rPr>
              <a:t>07</a:t>
            </a:r>
          </a:p>
        </p:txBody>
      </p:sp>
      <p:sp>
        <p:nvSpPr>
          <p:cNvPr name="TextBox 14" id="14"/>
          <p:cNvSpPr txBox="true"/>
          <p:nvPr/>
        </p:nvSpPr>
        <p:spPr>
          <a:xfrm rot="0">
            <a:off x="1252713" y="454790"/>
            <a:ext cx="7465419" cy="1382412"/>
          </a:xfrm>
          <a:prstGeom prst="rect">
            <a:avLst/>
          </a:prstGeom>
        </p:spPr>
        <p:txBody>
          <a:bodyPr anchor="t" rtlCol="false" tIns="0" lIns="0" bIns="0" rIns="0">
            <a:spAutoFit/>
          </a:bodyPr>
          <a:lstStyle/>
          <a:p>
            <a:pPr algn="l">
              <a:lnSpc>
                <a:spcPts val="5300"/>
              </a:lnSpc>
            </a:pPr>
            <a:r>
              <a:rPr lang="en-US" sz="5300">
                <a:solidFill>
                  <a:srgbClr val="492D1A"/>
                </a:solidFill>
                <a:latin typeface="Catchy Mager"/>
                <a:ea typeface="Catchy Mager"/>
                <a:cs typeface="Catchy Mager"/>
                <a:sym typeface="Catchy Mager"/>
              </a:rPr>
              <a:t>Redesign &amp; Problems Solutions</a:t>
            </a:r>
          </a:p>
        </p:txBody>
      </p:sp>
      <p:sp>
        <p:nvSpPr>
          <p:cNvPr name="TextBox 15" id="15"/>
          <p:cNvSpPr txBox="true"/>
          <p:nvPr/>
        </p:nvSpPr>
        <p:spPr>
          <a:xfrm rot="0">
            <a:off x="1252713" y="1894352"/>
            <a:ext cx="7465419" cy="607077"/>
          </a:xfrm>
          <a:prstGeom prst="rect">
            <a:avLst/>
          </a:prstGeom>
        </p:spPr>
        <p:txBody>
          <a:bodyPr anchor="t" rtlCol="false" tIns="0" lIns="0" bIns="0" rIns="0">
            <a:spAutoFit/>
          </a:bodyPr>
          <a:lstStyle/>
          <a:p>
            <a:pPr algn="l">
              <a:lnSpc>
                <a:spcPts val="4400"/>
              </a:lnSpc>
            </a:pPr>
            <a:r>
              <a:rPr lang="en-US" sz="4400">
                <a:solidFill>
                  <a:srgbClr val="845A3E"/>
                </a:solidFill>
                <a:latin typeface="Catchy Mager"/>
                <a:ea typeface="Catchy Mager"/>
                <a:cs typeface="Catchy Mager"/>
                <a:sym typeface="Catchy Mager"/>
              </a:rPr>
              <a:t>UX Solutions</a:t>
            </a:r>
          </a:p>
        </p:txBody>
      </p:sp>
      <p:grpSp>
        <p:nvGrpSpPr>
          <p:cNvPr name="Group 16" id="16"/>
          <p:cNvGrpSpPr/>
          <p:nvPr/>
        </p:nvGrpSpPr>
        <p:grpSpPr>
          <a:xfrm rot="0">
            <a:off x="1379675" y="7712091"/>
            <a:ext cx="5262672" cy="2044945"/>
            <a:chOff x="0" y="0"/>
            <a:chExt cx="1386054" cy="538586"/>
          </a:xfrm>
        </p:grpSpPr>
        <p:sp>
          <p:nvSpPr>
            <p:cNvPr name="Freeform 17" id="17"/>
            <p:cNvSpPr/>
            <p:nvPr/>
          </p:nvSpPr>
          <p:spPr>
            <a:xfrm flipH="false" flipV="false" rot="0">
              <a:off x="0" y="0"/>
              <a:ext cx="1386054" cy="538586"/>
            </a:xfrm>
            <a:custGeom>
              <a:avLst/>
              <a:gdLst/>
              <a:ahLst/>
              <a:cxnLst/>
              <a:rect r="r" b="b" t="t" l="l"/>
              <a:pathLst>
                <a:path h="538586" w="1386054">
                  <a:moveTo>
                    <a:pt x="0" y="0"/>
                  </a:moveTo>
                  <a:lnTo>
                    <a:pt x="1386054" y="0"/>
                  </a:lnTo>
                  <a:lnTo>
                    <a:pt x="1386054" y="538586"/>
                  </a:lnTo>
                  <a:lnTo>
                    <a:pt x="0" y="538586"/>
                  </a:lnTo>
                  <a:close/>
                </a:path>
              </a:pathLst>
            </a:custGeom>
            <a:solidFill>
              <a:srgbClr val="CFBDAA"/>
            </a:solidFill>
          </p:spPr>
        </p:sp>
        <p:sp>
          <p:nvSpPr>
            <p:cNvPr name="TextBox 18" id="18"/>
            <p:cNvSpPr txBox="true"/>
            <p:nvPr/>
          </p:nvSpPr>
          <p:spPr>
            <a:xfrm>
              <a:off x="0" y="-47625"/>
              <a:ext cx="1386054" cy="586211"/>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671279" y="7912116"/>
            <a:ext cx="4792014" cy="1587500"/>
          </a:xfrm>
          <a:prstGeom prst="rect">
            <a:avLst/>
          </a:prstGeom>
        </p:spPr>
        <p:txBody>
          <a:bodyPr anchor="t" rtlCol="false" tIns="0" lIns="0" bIns="0" rIns="0">
            <a:spAutoFit/>
          </a:bodyPr>
          <a:lstStyle/>
          <a:p>
            <a:pPr algn="l">
              <a:lnSpc>
                <a:spcPts val="2499"/>
              </a:lnSpc>
            </a:pPr>
            <a:r>
              <a:rPr lang="en-US" sz="2499">
                <a:solidFill>
                  <a:srgbClr val="76553B"/>
                </a:solidFill>
                <a:latin typeface="Canva Sans"/>
                <a:ea typeface="Canva Sans"/>
                <a:cs typeface="Canva Sans"/>
                <a:sym typeface="Canva Sans"/>
              </a:rPr>
              <a:t>We developed a product page and organized the items into categories in a sidebar to simplify the search process and accessibility to products.</a:t>
            </a:r>
          </a:p>
        </p:txBody>
      </p:sp>
      <p:grpSp>
        <p:nvGrpSpPr>
          <p:cNvPr name="Group 20" id="20"/>
          <p:cNvGrpSpPr/>
          <p:nvPr/>
        </p:nvGrpSpPr>
        <p:grpSpPr>
          <a:xfrm rot="0">
            <a:off x="12781420" y="6412263"/>
            <a:ext cx="5576219" cy="3152527"/>
            <a:chOff x="0" y="0"/>
            <a:chExt cx="1468634" cy="830295"/>
          </a:xfrm>
        </p:grpSpPr>
        <p:sp>
          <p:nvSpPr>
            <p:cNvPr name="Freeform 21" id="21"/>
            <p:cNvSpPr/>
            <p:nvPr/>
          </p:nvSpPr>
          <p:spPr>
            <a:xfrm flipH="false" flipV="false" rot="0">
              <a:off x="0" y="0"/>
              <a:ext cx="1468634" cy="830295"/>
            </a:xfrm>
            <a:custGeom>
              <a:avLst/>
              <a:gdLst/>
              <a:ahLst/>
              <a:cxnLst/>
              <a:rect r="r" b="b" t="t" l="l"/>
              <a:pathLst>
                <a:path h="830295" w="1468634">
                  <a:moveTo>
                    <a:pt x="0" y="0"/>
                  </a:moveTo>
                  <a:lnTo>
                    <a:pt x="1468634" y="0"/>
                  </a:lnTo>
                  <a:lnTo>
                    <a:pt x="1468634" y="830295"/>
                  </a:lnTo>
                  <a:lnTo>
                    <a:pt x="0" y="830295"/>
                  </a:lnTo>
                  <a:close/>
                </a:path>
              </a:pathLst>
            </a:custGeom>
            <a:solidFill>
              <a:srgbClr val="CFBDAA"/>
            </a:solidFill>
          </p:spPr>
        </p:sp>
        <p:sp>
          <p:nvSpPr>
            <p:cNvPr name="TextBox 22" id="22"/>
            <p:cNvSpPr txBox="true"/>
            <p:nvPr/>
          </p:nvSpPr>
          <p:spPr>
            <a:xfrm>
              <a:off x="0" y="-47625"/>
              <a:ext cx="1468634" cy="87792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8446610" y="734574"/>
            <a:ext cx="4842720" cy="2723964"/>
            <a:chOff x="0" y="0"/>
            <a:chExt cx="1275449" cy="717423"/>
          </a:xfrm>
        </p:grpSpPr>
        <p:sp>
          <p:nvSpPr>
            <p:cNvPr name="Freeform 24" id="24"/>
            <p:cNvSpPr/>
            <p:nvPr/>
          </p:nvSpPr>
          <p:spPr>
            <a:xfrm flipH="false" flipV="false" rot="0">
              <a:off x="0" y="0"/>
              <a:ext cx="1275449" cy="717422"/>
            </a:xfrm>
            <a:custGeom>
              <a:avLst/>
              <a:gdLst/>
              <a:ahLst/>
              <a:cxnLst/>
              <a:rect r="r" b="b" t="t" l="l"/>
              <a:pathLst>
                <a:path h="717422" w="1275449">
                  <a:moveTo>
                    <a:pt x="0" y="0"/>
                  </a:moveTo>
                  <a:lnTo>
                    <a:pt x="1275449" y="0"/>
                  </a:lnTo>
                  <a:lnTo>
                    <a:pt x="1275449" y="717422"/>
                  </a:lnTo>
                  <a:lnTo>
                    <a:pt x="0" y="717422"/>
                  </a:lnTo>
                  <a:close/>
                </a:path>
              </a:pathLst>
            </a:custGeom>
            <a:solidFill>
              <a:srgbClr val="CFBDAA"/>
            </a:solidFill>
          </p:spPr>
        </p:sp>
        <p:sp>
          <p:nvSpPr>
            <p:cNvPr name="TextBox 25" id="25"/>
            <p:cNvSpPr txBox="true"/>
            <p:nvPr/>
          </p:nvSpPr>
          <p:spPr>
            <a:xfrm>
              <a:off x="0" y="-47625"/>
              <a:ext cx="1275449" cy="765048"/>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3017809" y="6531626"/>
            <a:ext cx="5339831" cy="2844800"/>
          </a:xfrm>
          <a:prstGeom prst="rect">
            <a:avLst/>
          </a:prstGeom>
        </p:spPr>
        <p:txBody>
          <a:bodyPr anchor="t" rtlCol="false" tIns="0" lIns="0" bIns="0" rIns="0">
            <a:spAutoFit/>
          </a:bodyPr>
          <a:lstStyle/>
          <a:p>
            <a:pPr algn="l">
              <a:lnSpc>
                <a:spcPts val="2499"/>
              </a:lnSpc>
            </a:pPr>
            <a:r>
              <a:rPr lang="en-US" sz="2499">
                <a:solidFill>
                  <a:srgbClr val="845A3E"/>
                </a:solidFill>
                <a:latin typeface="Canva Sans"/>
                <a:ea typeface="Canva Sans"/>
                <a:cs typeface="Canva Sans"/>
                <a:sym typeface="Canva Sans"/>
              </a:rPr>
              <a:t>We redesigned the single product page for enhanced clarity, positioning the description below the product eliminating the problem of scrolling back and forth. Additionally, we introduced a reviews section and an additional information section for the product.</a:t>
            </a:r>
          </a:p>
        </p:txBody>
      </p:sp>
      <p:sp>
        <p:nvSpPr>
          <p:cNvPr name="TextBox 27" id="27"/>
          <p:cNvSpPr txBox="true"/>
          <p:nvPr/>
        </p:nvSpPr>
        <p:spPr>
          <a:xfrm rot="0">
            <a:off x="8718131" y="927891"/>
            <a:ext cx="4299677" cy="2216150"/>
          </a:xfrm>
          <a:prstGeom prst="rect">
            <a:avLst/>
          </a:prstGeom>
        </p:spPr>
        <p:txBody>
          <a:bodyPr anchor="t" rtlCol="false" tIns="0" lIns="0" bIns="0" rIns="0">
            <a:spAutoFit/>
          </a:bodyPr>
          <a:lstStyle/>
          <a:p>
            <a:pPr algn="l">
              <a:lnSpc>
                <a:spcPts val="2499"/>
              </a:lnSpc>
            </a:pPr>
            <a:r>
              <a:rPr lang="en-US" sz="2499">
                <a:solidFill>
                  <a:srgbClr val="845A3E"/>
                </a:solidFill>
                <a:latin typeface="Canva Sans"/>
                <a:ea typeface="Canva Sans"/>
                <a:cs typeface="Canva Sans"/>
                <a:sym typeface="Canva Sans"/>
              </a:rPr>
              <a:t>We have developed an “About” page that provides access to the branches, detailing their locations and working hours. Additionally, it includes certificates and other relevant information.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DAG75gMYj2Q</dc:identifier>
  <dcterms:modified xsi:type="dcterms:W3CDTF">2011-08-01T06:04:30Z</dcterms:modified>
  <cp:revision>1</cp:revision>
  <dc:title>HCI Project Presentation</dc:title>
</cp:coreProperties>
</file>